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  <p:sldMasterId id="2147483685" r:id="rId2"/>
    <p:sldMasterId id="2147483697" r:id="rId3"/>
  </p:sldMasterIdLst>
  <p:notesMasterIdLst>
    <p:notesMasterId r:id="rId51"/>
  </p:notesMasterIdLst>
  <p:handoutMasterIdLst>
    <p:handoutMasterId r:id="rId52"/>
  </p:handoutMasterIdLst>
  <p:sldIdLst>
    <p:sldId id="403" r:id="rId4"/>
    <p:sldId id="393" r:id="rId5"/>
    <p:sldId id="258" r:id="rId6"/>
    <p:sldId id="288" r:id="rId7"/>
    <p:sldId id="405" r:id="rId8"/>
    <p:sldId id="261" r:id="rId9"/>
    <p:sldId id="259" r:id="rId10"/>
    <p:sldId id="292" r:id="rId11"/>
    <p:sldId id="286" r:id="rId12"/>
    <p:sldId id="262" r:id="rId13"/>
    <p:sldId id="295" r:id="rId14"/>
    <p:sldId id="264" r:id="rId15"/>
    <p:sldId id="296" r:id="rId16"/>
    <p:sldId id="297" r:id="rId17"/>
    <p:sldId id="300" r:id="rId18"/>
    <p:sldId id="301" r:id="rId19"/>
    <p:sldId id="305" r:id="rId20"/>
    <p:sldId id="308" r:id="rId21"/>
    <p:sldId id="311" r:id="rId22"/>
    <p:sldId id="312" r:id="rId23"/>
    <p:sldId id="316" r:id="rId24"/>
    <p:sldId id="317" r:id="rId25"/>
    <p:sldId id="319" r:id="rId26"/>
    <p:sldId id="320" r:id="rId27"/>
    <p:sldId id="321" r:id="rId28"/>
    <p:sldId id="322" r:id="rId29"/>
    <p:sldId id="323" r:id="rId30"/>
    <p:sldId id="325" r:id="rId31"/>
    <p:sldId id="326" r:id="rId32"/>
    <p:sldId id="392" r:id="rId33"/>
    <p:sldId id="333" r:id="rId34"/>
    <p:sldId id="334" r:id="rId35"/>
    <p:sldId id="335" r:id="rId36"/>
    <p:sldId id="337" r:id="rId37"/>
    <p:sldId id="338" r:id="rId38"/>
    <p:sldId id="394" r:id="rId39"/>
    <p:sldId id="395" r:id="rId40"/>
    <p:sldId id="396" r:id="rId41"/>
    <p:sldId id="397" r:id="rId42"/>
    <p:sldId id="361" r:id="rId43"/>
    <p:sldId id="363" r:id="rId44"/>
    <p:sldId id="364" r:id="rId45"/>
    <p:sldId id="404" r:id="rId46"/>
    <p:sldId id="327" r:id="rId47"/>
    <p:sldId id="357" r:id="rId48"/>
    <p:sldId id="398" r:id="rId49"/>
    <p:sldId id="359" r:id="rId50"/>
  </p:sldIdLst>
  <p:sldSz cx="9144000" cy="6858000" type="screen4x3"/>
  <p:notesSz cx="6669088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2">
          <p15:clr>
            <a:srgbClr val="A4A3A4"/>
          </p15:clr>
        </p15:guide>
        <p15:guide id="3" orient="horz" pos="228">
          <p15:clr>
            <a:srgbClr val="A4A3A4"/>
          </p15:clr>
        </p15:guide>
        <p15:guide id="4" orient="horz" pos="4091">
          <p15:clr>
            <a:srgbClr val="A4A3A4"/>
          </p15:clr>
        </p15:guide>
        <p15:guide id="5" orient="horz" pos="2722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3793">
          <p15:clr>
            <a:srgbClr val="A4A3A4"/>
          </p15:clr>
        </p15:guide>
        <p15:guide id="8" orient="horz" pos="1478">
          <p15:clr>
            <a:srgbClr val="A4A3A4"/>
          </p15:clr>
        </p15:guide>
        <p15:guide id="9" pos="2880">
          <p15:clr>
            <a:srgbClr val="A4A3A4"/>
          </p15:clr>
        </p15:guide>
        <p15:guide id="10" pos="576">
          <p15:clr>
            <a:srgbClr val="A4A3A4"/>
          </p15:clr>
        </p15:guide>
        <p15:guide id="11" pos="361">
          <p15:clr>
            <a:srgbClr val="A4A3A4"/>
          </p15:clr>
        </p15:guide>
        <p15:guide id="12" pos="5516">
          <p15:clr>
            <a:srgbClr val="A4A3A4"/>
          </p15:clr>
        </p15:guide>
        <p15:guide id="13" pos="2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DCEEFB"/>
    <a:srgbClr val="FAF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07" autoAdjust="0"/>
  </p:normalViewPr>
  <p:slideViewPr>
    <p:cSldViewPr>
      <p:cViewPr varScale="1">
        <p:scale>
          <a:sx n="106" d="100"/>
          <a:sy n="106" d="100"/>
        </p:scale>
        <p:origin x="1800" y="184"/>
      </p:cViewPr>
      <p:guideLst>
        <p:guide orient="horz" pos="2160"/>
        <p:guide orient="horz" pos="572"/>
        <p:guide orient="horz" pos="228"/>
        <p:guide orient="horz" pos="4091"/>
        <p:guide orient="horz" pos="2722"/>
        <p:guide orient="horz" pos="1071"/>
        <p:guide orient="horz" pos="3793"/>
        <p:guide orient="horz" pos="1478"/>
        <p:guide pos="2880"/>
        <p:guide pos="576"/>
        <p:guide pos="361"/>
        <p:guide pos="5516"/>
        <p:guide pos="2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001-9C42-4100-BFD9-39581CE74BCB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59596-C3E6-40F3-AC59-DD48ECD6BA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355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889938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C466629-8D8E-49BF-B216-D14ED25A6A22}" type="datetimeFigureOut">
              <a:rPr lang="en-US"/>
              <a:pPr>
                <a:defRPr/>
              </a:pPr>
              <a:t>7/25/19</a:t>
            </a:fld>
            <a:endParaRPr lang="en-GB"/>
          </a:p>
        </p:txBody>
      </p:sp>
      <p:sp>
        <p:nvSpPr>
          <p:cNvPr id="13316" name="Rectangl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318" name="Rectangle 5"/>
          <p:cNvSpPr>
            <a:spLocks noGrp="1"/>
          </p:cNvSpPr>
          <p:nvPr>
            <p:ph type="ftr" sz="quarter" idx="4"/>
          </p:nvPr>
        </p:nvSpPr>
        <p:spPr bwMode="auto">
          <a:xfrm>
            <a:off x="0" y="9430091"/>
            <a:ext cx="2889938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7E7156C-0308-4DB6-8214-6A0D3CE6D6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3324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</a:t>
            </a:r>
            <a:r>
              <a:rPr lang="en-US" baseline="0" dirty="0"/>
              <a:t> off by giving the theory some context- thinking what psych of personality actually does. What approaches are used. Why it’s important to humans. </a:t>
            </a:r>
          </a:p>
          <a:p>
            <a:endParaRPr lang="en-US" baseline="0" dirty="0"/>
          </a:p>
          <a:p>
            <a:r>
              <a:rPr lang="en-US" baseline="0" dirty="0"/>
              <a:t>We’ll pay some attention to the way this has been explored historically  (at least- from the point of modern psych onwards</a:t>
            </a:r>
            <a:r>
              <a:rPr lang="mr-IN" baseline="0" dirty="0"/>
              <a:t>…</a:t>
            </a:r>
            <a:r>
              <a:rPr lang="en-GB" baseline="0" dirty="0"/>
              <a:t>)</a:t>
            </a:r>
          </a:p>
          <a:p>
            <a:endParaRPr lang="en-GB" baseline="0" dirty="0"/>
          </a:p>
          <a:p>
            <a:r>
              <a:rPr lang="en-GB" baseline="0" dirty="0"/>
              <a:t>Mostly- we’’</a:t>
            </a:r>
            <a:r>
              <a:rPr lang="en-GB" baseline="0" dirty="0" err="1"/>
              <a:t>ll</a:t>
            </a:r>
            <a:r>
              <a:rPr lang="en-GB" baseline="0" dirty="0"/>
              <a:t> look at this via the lens of trait theory (main theoretical framework sued today). </a:t>
            </a:r>
          </a:p>
          <a:p>
            <a:r>
              <a:rPr lang="en-GB" baseline="0" dirty="0"/>
              <a:t>And these theorists. </a:t>
            </a:r>
          </a:p>
          <a:p>
            <a:endParaRPr lang="en-GB" baseline="0" dirty="0"/>
          </a:p>
          <a:p>
            <a:r>
              <a:rPr lang="en-GB" baseline="0" dirty="0"/>
              <a:t>That said</a:t>
            </a:r>
            <a:r>
              <a:rPr lang="mr-IN" baseline="0" dirty="0"/>
              <a:t>…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93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Aims/goals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864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654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Advs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disadvs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650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Move onto the main focus for today’s lecture-</a:t>
            </a:r>
            <a:r>
              <a:rPr lang="en-GB" baseline="0" dirty="0"/>
              <a:t> trait theory. </a:t>
            </a:r>
          </a:p>
          <a:p>
            <a:endParaRPr lang="en-GB" baseline="0" dirty="0"/>
          </a:p>
          <a:p>
            <a:r>
              <a:rPr lang="en-GB" baseline="0" dirty="0"/>
              <a:t>Picture- early NON SCIENTIFIC attempt at trait theory</a:t>
            </a:r>
            <a:r>
              <a:rPr lang="mr-IN" baseline="0" dirty="0"/>
              <a:t>…</a:t>
            </a:r>
            <a:endParaRPr lang="en-GB" baseline="0" dirty="0"/>
          </a:p>
          <a:p>
            <a:r>
              <a:rPr lang="en-GB" baseline="0" dirty="0"/>
              <a:t>Two definitions. </a:t>
            </a:r>
          </a:p>
          <a:p>
            <a:endParaRPr lang="en-GB" baseline="0" dirty="0"/>
          </a:p>
          <a:p>
            <a:r>
              <a:rPr lang="en-GB" baseline="0" dirty="0"/>
              <a:t>Categorization- extent of trait</a:t>
            </a:r>
          </a:p>
          <a:p>
            <a:r>
              <a:rPr lang="en-GB" baseline="0" dirty="0"/>
              <a:t>Probability of behaviour in certain </a:t>
            </a:r>
            <a:r>
              <a:rPr lang="en-GB" baseline="0" dirty="0" err="1"/>
              <a:t>situation.s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couple of things that define trait theory</a:t>
            </a:r>
            <a:r>
              <a:rPr lang="mr-IN" dirty="0"/>
              <a:t>…</a:t>
            </a:r>
            <a:r>
              <a:rPr lang="en-GB" dirty="0"/>
              <a:t>.before we move on. </a:t>
            </a:r>
          </a:p>
          <a:p>
            <a:pPr marL="228600" indent="-228600">
              <a:buAutoNum type="arabicParenR"/>
            </a:pPr>
            <a:r>
              <a:rPr lang="en-GB" dirty="0"/>
              <a:t>Stability across</a:t>
            </a:r>
            <a:r>
              <a:rPr lang="en-GB" baseline="0" dirty="0"/>
              <a:t> time</a:t>
            </a:r>
          </a:p>
          <a:p>
            <a:pPr marL="228600" indent="-228600">
              <a:buAutoNum type="arabicParenR"/>
            </a:pPr>
            <a:r>
              <a:rPr lang="en-GB" baseline="0" dirty="0"/>
              <a:t>Stability across context</a:t>
            </a:r>
          </a:p>
          <a:p>
            <a:pPr marL="228600" indent="-228600">
              <a:buAutoNum type="arabicParenR"/>
            </a:pPr>
            <a:endParaRPr lang="en-GB" baseline="0" dirty="0"/>
          </a:p>
          <a:p>
            <a:pPr marL="0" indent="0">
              <a:buNone/>
            </a:pPr>
            <a:r>
              <a:rPr lang="en-GB" dirty="0"/>
              <a:t>Nomothetic approach.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Trait</a:t>
            </a:r>
            <a:r>
              <a:rPr lang="en-GB" baseline="0" dirty="0"/>
              <a:t> theory history- runs parallel to history of modern psych itself. </a:t>
            </a:r>
          </a:p>
          <a:p>
            <a:endParaRPr lang="en-GB" baseline="0" dirty="0"/>
          </a:p>
          <a:p>
            <a:r>
              <a:rPr lang="en-GB" baseline="0" dirty="0"/>
              <a:t>Starting19 century- Francis Galton (Who? Where? Why?)</a:t>
            </a:r>
          </a:p>
          <a:p>
            <a:endParaRPr lang="en-GB" baseline="0" dirty="0"/>
          </a:p>
          <a:p>
            <a:r>
              <a:rPr lang="en-GB" baseline="0" dirty="0"/>
              <a:t>Idea- that important words in our language relevant to our conceptualization of personality-single terms, mainly referring to traits (synonyms, more frequently used+ more important). </a:t>
            </a:r>
          </a:p>
          <a:p>
            <a:endParaRPr lang="en-GB" baseline="0" dirty="0"/>
          </a:p>
          <a:p>
            <a:r>
              <a:rPr lang="en-GB" baseline="0" dirty="0"/>
              <a:t>Classic study- 1936- give an idea of scale (restricted to lists/ cross checking)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Allport</a:t>
            </a:r>
            <a:r>
              <a:rPr lang="en-GB" dirty="0"/>
              <a:t>-</a:t>
            </a:r>
            <a:r>
              <a:rPr lang="en-GB" baseline="0" dirty="0"/>
              <a:t>  made many other contributions to trait theory (in fact, first to make distinction between nomothetic/idiographic). </a:t>
            </a:r>
          </a:p>
          <a:p>
            <a:endParaRPr lang="en-GB" baseline="0" dirty="0"/>
          </a:p>
          <a:p>
            <a:r>
              <a:rPr lang="en-GB" baseline="0" dirty="0"/>
              <a:t>Here- main contribution was in defining a hierarchy of personality traits- based on explanatory power (in terms of understanding personality and behaviour as a whole)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altLang="zh-CN" sz="2200" dirty="0">
              <a:ea typeface="SimSun" pitchFamily="2" charset="-122"/>
            </a:endParaRPr>
          </a:p>
          <a:p>
            <a:r>
              <a:rPr lang="en-GB" dirty="0" err="1"/>
              <a:t>Cattell</a:t>
            </a:r>
            <a:r>
              <a:rPr lang="en-GB" baseline="0" dirty="0"/>
              <a:t> developed this further, with 7 different types of traits. </a:t>
            </a:r>
          </a:p>
          <a:p>
            <a:r>
              <a:rPr lang="en-GB" baseline="0" dirty="0"/>
              <a:t>These reflected a particularly broad view of how our personality can affect our behaviour. </a:t>
            </a:r>
          </a:p>
          <a:p>
            <a:endParaRPr lang="en-GB" baseline="0" dirty="0"/>
          </a:p>
          <a:p>
            <a:r>
              <a:rPr lang="en-GB" baseline="0" dirty="0"/>
              <a:t>Constitutional- genetic influences (heritable)- pervade personality</a:t>
            </a:r>
          </a:p>
          <a:p>
            <a:r>
              <a:rPr lang="en-GB" baseline="0" dirty="0"/>
              <a:t>Environmental-</a:t>
            </a:r>
            <a:r>
              <a:rPr lang="en-GB" baseline="0" dirty="0" err="1"/>
              <a:t>mold</a:t>
            </a:r>
            <a:r>
              <a:rPr lang="en-GB" baseline="0" dirty="0"/>
              <a:t>- nurture bit!</a:t>
            </a:r>
          </a:p>
          <a:p>
            <a:endParaRPr lang="en-GB" baseline="0" dirty="0"/>
          </a:p>
          <a:p>
            <a:r>
              <a:rPr lang="en-GB" baseline="0" dirty="0"/>
              <a:t>Ability/ Dynamic/Temperament traits- all related to task performance</a:t>
            </a:r>
          </a:p>
          <a:p>
            <a:r>
              <a:rPr lang="en-GB" baseline="0" dirty="0"/>
              <a:t>Ability- how well you deal with a given situation/ how well you reach your goal (e.g., intelligence)</a:t>
            </a:r>
          </a:p>
          <a:p>
            <a:r>
              <a:rPr lang="en-GB" baseline="0" dirty="0"/>
              <a:t>Dynamics-motivate and energize our behaviour (attitudes, sentiments- ergs- innate drives)</a:t>
            </a:r>
          </a:p>
          <a:p>
            <a:r>
              <a:rPr lang="en-GB" baseline="0" dirty="0"/>
              <a:t>Temperament- style in which you pursue your goal ( laidback, anxious, irritable)</a:t>
            </a:r>
          </a:p>
          <a:p>
            <a:endParaRPr lang="en-GB" baseline="0" dirty="0"/>
          </a:p>
          <a:p>
            <a:r>
              <a:rPr lang="en-GB" baseline="0" dirty="0"/>
              <a:t>Common traits- shared by many people ( e.g., intelligence. Sociability)</a:t>
            </a:r>
          </a:p>
          <a:p>
            <a:endParaRPr lang="en-GB" baseline="0" dirty="0"/>
          </a:p>
          <a:p>
            <a:r>
              <a:rPr lang="en-GB" baseline="0" dirty="0"/>
              <a:t>Unique traits- rare- specific to individuals ( e.g., specialized interests).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</a:t>
            </a:r>
            <a:r>
              <a:rPr lang="en-GB" baseline="0" dirty="0"/>
              <a:t> besides contributing to our understanding of different trait types- </a:t>
            </a:r>
            <a:r>
              <a:rPr lang="en-GB" baseline="0" dirty="0" err="1"/>
              <a:t>Cattell</a:t>
            </a:r>
            <a:r>
              <a:rPr lang="en-GB" baseline="0" dirty="0"/>
              <a:t> also highlighted the structure of personality.</a:t>
            </a:r>
          </a:p>
          <a:p>
            <a:endParaRPr lang="en-GB" baseline="0" dirty="0"/>
          </a:p>
          <a:p>
            <a:r>
              <a:rPr lang="en-GB" baseline="0" dirty="0"/>
              <a:t>Using factor analysis ( a form of statistical analysis, where individual variables are analysed to see how they cluster together).</a:t>
            </a:r>
          </a:p>
          <a:p>
            <a:endParaRPr lang="en-GB" baseline="0" dirty="0"/>
          </a:p>
          <a:p>
            <a:r>
              <a:rPr lang="en-GB" baseline="0" dirty="0"/>
              <a:t>Surface traits- characteristics that we see in many situations/people- responsible for observable behaviour</a:t>
            </a:r>
          </a:p>
          <a:p>
            <a:r>
              <a:rPr lang="en-GB" baseline="0" dirty="0"/>
              <a:t>Source traits- underlying trait that accounts for surface trait. Underlying building blocks of personality. </a:t>
            </a:r>
          </a:p>
          <a:p>
            <a:endParaRPr lang="en-GB" baseline="0" dirty="0"/>
          </a:p>
          <a:p>
            <a:r>
              <a:rPr lang="en-GB" baseline="0" dirty="0"/>
              <a:t>Example here.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As part of his work, </a:t>
            </a:r>
            <a:r>
              <a:rPr lang="en-GB" baseline="0" dirty="0" err="1"/>
              <a:t>Cattell</a:t>
            </a:r>
            <a:r>
              <a:rPr lang="en-GB" baseline="0" dirty="0"/>
              <a:t> advanced our understanding of what those traits might actually be. </a:t>
            </a:r>
          </a:p>
          <a:p>
            <a:r>
              <a:rPr lang="en-GB" baseline="0" dirty="0"/>
              <a:t>Using the same stats techniques </a:t>
            </a:r>
            <a:r>
              <a:rPr lang="mr-IN" baseline="0" dirty="0"/>
              <a:t>–</a:t>
            </a:r>
            <a:r>
              <a:rPr lang="en-GB" baseline="0" dirty="0"/>
              <a:t> he reanalysed </a:t>
            </a:r>
            <a:r>
              <a:rPr lang="en-GB" baseline="0" dirty="0" err="1"/>
              <a:t>Allports</a:t>
            </a:r>
            <a:r>
              <a:rPr lang="en-GB" baseline="0" dirty="0"/>
              <a:t>’ work from the 1930s (4k+ traits)</a:t>
            </a:r>
          </a:p>
          <a:p>
            <a:endParaRPr lang="en-GB" baseline="0" dirty="0"/>
          </a:p>
          <a:p>
            <a:r>
              <a:rPr lang="en-GB" baseline="0" dirty="0"/>
              <a:t>Got it down to 47 surface traits, explainable by 16 sources traits. </a:t>
            </a:r>
          </a:p>
          <a:p>
            <a:endParaRPr lang="en-GB" baseline="0" dirty="0"/>
          </a:p>
          <a:p>
            <a:r>
              <a:rPr lang="en-GB" baseline="0" dirty="0"/>
              <a:t>Included these here for your interest- not any time on them. </a:t>
            </a:r>
          </a:p>
          <a:p>
            <a:r>
              <a:rPr lang="en-GB" baseline="0" dirty="0"/>
              <a:t>Listed hierarchically, by explanatory importance</a:t>
            </a:r>
          </a:p>
          <a:p>
            <a:endParaRPr lang="en-GB" baseline="0" dirty="0"/>
          </a:p>
          <a:p>
            <a:r>
              <a:rPr lang="en-GB" baseline="0" dirty="0"/>
              <a:t>3 names- factor ID, everyday name </a:t>
            </a:r>
            <a:r>
              <a:rPr lang="mr-IN" baseline="0" dirty="0"/>
              <a:t>–</a:t>
            </a:r>
            <a:r>
              <a:rPr lang="en-GB" baseline="0" dirty="0"/>
              <a:t> technical name- WHY?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trait</a:t>
            </a:r>
            <a:r>
              <a:rPr lang="en-US" baseline="0" dirty="0"/>
              <a:t> theory only gives us one view- and it’s one that is largely silent on </a:t>
            </a:r>
            <a:r>
              <a:rPr lang="en-US" baseline="0" dirty="0" err="1"/>
              <a:t>dev</a:t>
            </a:r>
            <a:r>
              <a:rPr lang="en-US" baseline="0" dirty="0"/>
              <a:t> of personality. </a:t>
            </a:r>
          </a:p>
          <a:p>
            <a:r>
              <a:rPr lang="en-US" baseline="0" dirty="0"/>
              <a:t>We’ll look t two alternative frameworks, that do address this. </a:t>
            </a:r>
          </a:p>
          <a:p>
            <a:endParaRPr lang="en-US" baseline="0" dirty="0"/>
          </a:p>
          <a:p>
            <a:r>
              <a:rPr lang="en-US" baseline="0" dirty="0"/>
              <a:t>They’re famous perspectives: </a:t>
            </a:r>
          </a:p>
          <a:p>
            <a:endParaRPr lang="en-US" baseline="0" dirty="0"/>
          </a:p>
          <a:p>
            <a:r>
              <a:rPr lang="en-US" baseline="0" dirty="0"/>
              <a:t>Freudian (</a:t>
            </a:r>
            <a:r>
              <a:rPr lang="en-US" baseline="0" dirty="0" err="1"/>
              <a:t>psychonanalytical</a:t>
            </a:r>
            <a:r>
              <a:rPr lang="en-US" baseline="0" dirty="0"/>
              <a:t>/ psychodynamic)</a:t>
            </a:r>
          </a:p>
          <a:p>
            <a:r>
              <a:rPr lang="en-US" baseline="0" dirty="0"/>
              <a:t>(Adler)</a:t>
            </a:r>
          </a:p>
          <a:p>
            <a:endParaRPr lang="en-US" baseline="0" dirty="0"/>
          </a:p>
          <a:p>
            <a:r>
              <a:rPr lang="en-US" baseline="0" dirty="0"/>
              <a:t>Bandura- theory social learning.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830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Based on biological work- how individuals brain body interaction- manage/seek physiological arousal (e.g., an extrovert has a low level- seeks more). </a:t>
            </a:r>
          </a:p>
          <a:p>
            <a:endParaRPr lang="en-GB" baseline="0" dirty="0"/>
          </a:p>
          <a:p>
            <a:r>
              <a:rPr lang="en-GB" baseline="0" dirty="0"/>
              <a:t>Idea here though is that each individual will fall somewhere along the continuum for each of these traits. </a:t>
            </a:r>
          </a:p>
          <a:p>
            <a:r>
              <a:rPr lang="en-GB" baseline="0" dirty="0"/>
              <a:t>Extravert- introvert</a:t>
            </a:r>
          </a:p>
          <a:p>
            <a:r>
              <a:rPr lang="en-GB" baseline="0" dirty="0"/>
              <a:t>Neurotic </a:t>
            </a:r>
            <a:r>
              <a:rPr lang="en-GB" baseline="0" dirty="0" err="1"/>
              <a:t>vs</a:t>
            </a:r>
            <a:r>
              <a:rPr lang="en-GB" baseline="0" dirty="0"/>
              <a:t> emotionally stable (look at more detail in a couple of slides). </a:t>
            </a:r>
          </a:p>
          <a:p>
            <a:endParaRPr lang="en-GB" baseline="0" dirty="0"/>
          </a:p>
          <a:p>
            <a:r>
              <a:rPr lang="en-GB" baseline="0" dirty="0"/>
              <a:t>However, neuroticism can be defined anxiety/ negative emotion/ </a:t>
            </a:r>
            <a:r>
              <a:rPr lang="en-GB" baseline="0" dirty="0" err="1"/>
              <a:t>instablility</a:t>
            </a:r>
            <a:r>
              <a:rPr lang="en-GB" baseline="0" dirty="0"/>
              <a:t>. </a:t>
            </a:r>
          </a:p>
          <a:p>
            <a:r>
              <a:rPr lang="en-GB" baseline="0" dirty="0"/>
              <a:t>Psychoticism </a:t>
            </a:r>
            <a:r>
              <a:rPr lang="mr-IN" baseline="0" dirty="0"/>
              <a:t>–</a:t>
            </a:r>
            <a:r>
              <a:rPr lang="en-GB" baseline="0" dirty="0"/>
              <a:t> </a:t>
            </a:r>
            <a:r>
              <a:rPr lang="en-GB" baseline="0" dirty="0" err="1"/>
              <a:t>neurotiics</a:t>
            </a:r>
            <a:r>
              <a:rPr lang="en-GB" baseline="0" dirty="0"/>
              <a:t>- without the fear</a:t>
            </a:r>
          </a:p>
          <a:p>
            <a:endParaRPr lang="en-GB" baseline="0" dirty="0"/>
          </a:p>
          <a:p>
            <a:r>
              <a:rPr lang="en-GB" baseline="0" dirty="0"/>
              <a:t>(Methods)</a:t>
            </a:r>
          </a:p>
          <a:p>
            <a:endParaRPr lang="en-GB" baseline="0" dirty="0"/>
          </a:p>
          <a:p>
            <a:r>
              <a:rPr lang="en-GB" baseline="0" dirty="0"/>
              <a:t>Lie scale added.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way to evaluate</a:t>
            </a:r>
            <a:r>
              <a:rPr lang="en-US" baseline="0" dirty="0"/>
              <a:t> these is by trying them </a:t>
            </a:r>
            <a:r>
              <a:rPr lang="mr-IN" baseline="0" dirty="0"/>
              <a:t>–</a:t>
            </a:r>
            <a:r>
              <a:rPr lang="en-US" baseline="0" dirty="0"/>
              <a:t>EPI and the EPQ here. </a:t>
            </a:r>
          </a:p>
          <a:p>
            <a:endParaRPr lang="en-US" baseline="0" dirty="0"/>
          </a:p>
          <a:p>
            <a:r>
              <a:rPr lang="en-US" baseline="0" dirty="0"/>
              <a:t>5-10 questions from each. Don’t think too deeply- or worry, won’t be sharing responses. </a:t>
            </a:r>
          </a:p>
          <a:p>
            <a:endParaRPr lang="en-US" baseline="0" dirty="0"/>
          </a:p>
          <a:p>
            <a:r>
              <a:rPr lang="en-US" baseline="0" dirty="0"/>
              <a:t>Brief evaluation a </a:t>
            </a:r>
            <a:r>
              <a:rPr lang="en-US" baseline="0" dirty="0" err="1"/>
              <a:t>sa</a:t>
            </a:r>
            <a:r>
              <a:rPr lang="en-US" baseline="0" dirty="0"/>
              <a:t>  group afterwards.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Let’s look more closely at these three factors</a:t>
            </a:r>
            <a:r>
              <a:rPr lang="mr-IN" dirty="0"/>
              <a:t>…</a:t>
            </a:r>
            <a:r>
              <a:rPr lang="en-GB" dirty="0"/>
              <a:t>so testing by EPQ</a:t>
            </a:r>
          </a:p>
          <a:p>
            <a:endParaRPr lang="en-GB" dirty="0"/>
          </a:p>
          <a:p>
            <a:r>
              <a:rPr lang="en-GB" dirty="0"/>
              <a:t>Remember</a:t>
            </a:r>
            <a:r>
              <a:rPr lang="en-GB" baseline="0" dirty="0"/>
              <a:t> the idea of the continuum- all present somewhere along this. ± at both </a:t>
            </a:r>
            <a:r>
              <a:rPr lang="en-GB" baseline="0" dirty="0" err="1"/>
              <a:t>extrema</a:t>
            </a:r>
            <a:r>
              <a:rPr lang="en-GB" baseline="0" dirty="0"/>
              <a:t>. </a:t>
            </a:r>
          </a:p>
          <a:p>
            <a:endParaRPr lang="en-GB" baseline="0" dirty="0"/>
          </a:p>
          <a:p>
            <a:r>
              <a:rPr lang="en-GB" baseline="0" dirty="0" err="1"/>
              <a:t>Surgent</a:t>
            </a:r>
            <a:r>
              <a:rPr lang="en-GB" baseline="0" dirty="0"/>
              <a:t>+ resourceful. Enterprising. </a:t>
            </a:r>
          </a:p>
          <a:p>
            <a:endParaRPr lang="en-GB" baseline="0" dirty="0"/>
          </a:p>
          <a:p>
            <a:r>
              <a:rPr lang="en-GB" baseline="0" dirty="0"/>
              <a:t>What do you think?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Neuroticism here</a:t>
            </a:r>
            <a:r>
              <a:rPr lang="mr-IN" dirty="0"/>
              <a:t>…</a:t>
            </a:r>
            <a:r>
              <a:rPr lang="en-GB" dirty="0"/>
              <a:t>fewer positives. </a:t>
            </a:r>
          </a:p>
          <a:p>
            <a:endParaRPr lang="en-GB" dirty="0"/>
          </a:p>
          <a:p>
            <a:r>
              <a:rPr lang="en-GB" dirty="0"/>
              <a:t>What do we think about emotionality?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Lastly, remember</a:t>
            </a:r>
            <a:r>
              <a:rPr lang="en-GB" baseline="0" dirty="0"/>
              <a:t> how psychoticism emerged as a trait. </a:t>
            </a:r>
          </a:p>
          <a:p>
            <a:endParaRPr lang="en-GB" baseline="0" dirty="0"/>
          </a:p>
          <a:p>
            <a:r>
              <a:rPr lang="en-GB" baseline="0" dirty="0"/>
              <a:t>Positives? Negative? </a:t>
            </a:r>
          </a:p>
          <a:p>
            <a:endParaRPr lang="en-GB" baseline="0" dirty="0"/>
          </a:p>
          <a:p>
            <a:r>
              <a:rPr lang="en-GB" baseline="0" dirty="0"/>
              <a:t>(Important to note that similar terminology to ‘psychotic’ in clinical psych or ‘Psychopathy’ in trait theory- but slightly different conceptualization)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Right- so where does this get us?</a:t>
            </a:r>
            <a:r>
              <a:rPr lang="en-GB" baseline="0" dirty="0"/>
              <a:t> 16 too many? 3 too few? Reductionist? Or </a:t>
            </a:r>
            <a:r>
              <a:rPr lang="en-GB" baseline="0" dirty="0" err="1"/>
              <a:t>overcomplex</a:t>
            </a:r>
            <a:r>
              <a:rPr lang="en-GB" baseline="0" dirty="0"/>
              <a:t>? </a:t>
            </a:r>
          </a:p>
          <a:p>
            <a:endParaRPr lang="en-GB" baseline="0" dirty="0"/>
          </a:p>
          <a:p>
            <a:r>
              <a:rPr lang="en-GB" b="1" baseline="0" dirty="0"/>
              <a:t>Rationale for including citations</a:t>
            </a:r>
            <a:r>
              <a:rPr lang="mr-IN" b="1" baseline="0" dirty="0"/>
              <a:t>…</a:t>
            </a:r>
            <a:endParaRPr lang="en-GB" b="1" baseline="0" dirty="0"/>
          </a:p>
          <a:p>
            <a:endParaRPr lang="en-GB" baseline="0" dirty="0"/>
          </a:p>
          <a:p>
            <a:r>
              <a:rPr lang="en-GB" baseline="0" dirty="0"/>
              <a:t>Reanalysis (some examples) consistently show 5 factors. What’s become known as the big five. FFM etc. </a:t>
            </a:r>
          </a:p>
          <a:p>
            <a:endParaRPr lang="en-GB" baseline="0" dirty="0"/>
          </a:p>
          <a:p>
            <a:r>
              <a:rPr lang="en-GB" baseline="0" dirty="0"/>
              <a:t>The version of this we’re going to focus on is Costa &amp; McCrae- </a:t>
            </a:r>
          </a:p>
          <a:p>
            <a:r>
              <a:rPr lang="en-GB" baseline="0" dirty="0"/>
              <a:t>2 personality questionnaires- thousands of participants. Factor analysis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where does this leave us? What are your</a:t>
            </a:r>
            <a:r>
              <a:rPr lang="en-US" baseline="0" dirty="0"/>
              <a:t> thoughts about thus?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726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So let’s start off with an alternative view to the trait approach. </a:t>
            </a:r>
          </a:p>
          <a:p>
            <a:endParaRPr lang="en-GB" baseline="0" dirty="0"/>
          </a:p>
          <a:p>
            <a:r>
              <a:rPr lang="en-GB" baseline="0" dirty="0"/>
              <a:t>Important- influential- but not scientific (no way to test his theory, his predictions!). Public perception of psychology</a:t>
            </a:r>
          </a:p>
          <a:p>
            <a:endParaRPr lang="en-GB" baseline="0" dirty="0"/>
          </a:p>
          <a:p>
            <a:r>
              <a:rPr lang="en-GB" baseline="0" dirty="0"/>
              <a:t>3 components of personality- see how they relate to the divide between conscious/ unconscious processes. Interrelation between the aspects.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6ACAD-B51F-4792-8277-C4C5A6110505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Okay-</a:t>
            </a:r>
            <a:r>
              <a:rPr lang="en-US" baseline="0" dirty="0"/>
              <a:t> this isn’t a new debate. </a:t>
            </a:r>
          </a:p>
          <a:p>
            <a:endParaRPr lang="en-US" baseline="0" dirty="0"/>
          </a:p>
          <a:p>
            <a:r>
              <a:rPr lang="en-US" baseline="0" dirty="0"/>
              <a:t>Classical philosophy- knowledge (Galen/ Kant)- personality, via bodily </a:t>
            </a:r>
            <a:r>
              <a:rPr lang="en-US" baseline="0" dirty="0" err="1"/>
              <a:t>humours</a:t>
            </a:r>
            <a:r>
              <a:rPr lang="en-US" baseline="0" dirty="0"/>
              <a:t> (balance of these) black bile/yellow bile/phlegm/blood. </a:t>
            </a:r>
          </a:p>
          <a:p>
            <a:endParaRPr lang="en-US" baseline="0" dirty="0"/>
          </a:p>
          <a:p>
            <a:r>
              <a:rPr lang="en-US" baseline="0" dirty="0"/>
              <a:t>Common language.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166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more detail- this is what Freud</a:t>
            </a:r>
            <a:r>
              <a:rPr lang="en-US" baseline="0" dirty="0"/>
              <a:t> proposes each of these components to cover. Almost child, adult, parent</a:t>
            </a:r>
            <a:r>
              <a:rPr lang="mr-IN" baseline="0" dirty="0"/>
              <a:t>…</a:t>
            </a:r>
            <a:r>
              <a:rPr lang="en-GB" baseline="0" dirty="0"/>
              <a:t> basis for approaches like transactional analysis. </a:t>
            </a:r>
          </a:p>
          <a:p>
            <a:endParaRPr lang="en-GB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311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 like about Freud’s model is is suggests</a:t>
            </a:r>
            <a:r>
              <a:rPr lang="en-GB" baseline="0" dirty="0"/>
              <a:t> how personality develops. </a:t>
            </a:r>
          </a:p>
          <a:p>
            <a:endParaRPr lang="en-GB" baseline="0" dirty="0"/>
          </a:p>
          <a:p>
            <a:r>
              <a:rPr lang="en-GB" baseline="0" dirty="0"/>
              <a:t>It’s deterministic though</a:t>
            </a:r>
            <a:r>
              <a:rPr lang="mr-IN" baseline="0" dirty="0"/>
              <a:t>…</a:t>
            </a:r>
            <a:r>
              <a:rPr lang="en-GB" baseline="0" dirty="0"/>
              <a:t> and hugely contentious (this model is based on the idea of infantile sexuality- role of parents as sexual rivals or objects). </a:t>
            </a:r>
          </a:p>
          <a:p>
            <a:endParaRPr lang="en-GB" baseline="0" dirty="0"/>
          </a:p>
          <a:p>
            <a:r>
              <a:rPr lang="en-GB" baseline="0" dirty="0"/>
              <a:t>Each stage is fixed- some variability in time scale. </a:t>
            </a:r>
          </a:p>
          <a:p>
            <a:endParaRPr lang="en-GB" baseline="0" dirty="0"/>
          </a:p>
          <a:p>
            <a:r>
              <a:rPr lang="en-GB" baseline="0" dirty="0"/>
              <a:t>Fixation on each stimulus. Sufficient stimulation to progress on to next stage</a:t>
            </a:r>
          </a:p>
          <a:p>
            <a:endParaRPr lang="en-GB" baseline="0" dirty="0"/>
          </a:p>
          <a:p>
            <a:r>
              <a:rPr lang="en-GB" baseline="0" dirty="0"/>
              <a:t>Note latency phase.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6ACAD-B51F-4792-8277-C4C5A6110505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 two ways this can ‘go wrong’-</a:t>
            </a:r>
            <a:r>
              <a:rPr lang="en-US" baseline="0" dirty="0"/>
              <a:t> and subsequently have an effect on personality!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838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Here for interest. Different types of defence mechanisms that can emerge during the latency period- as a means of keeping repressed material repressed±</a:t>
            </a:r>
          </a:p>
          <a:p>
            <a:endParaRPr lang="en-GB" dirty="0"/>
          </a:p>
          <a:p>
            <a:r>
              <a:rPr lang="en-GB" dirty="0"/>
              <a:t>How much of this is common</a:t>
            </a:r>
            <a:r>
              <a:rPr lang="en-GB" baseline="0" dirty="0"/>
              <a:t> knowledge? Used everyday contexts?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6ACAD-B51F-4792-8277-C4C5A6110505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I think it’s </a:t>
            </a:r>
            <a:r>
              <a:rPr lang="en-GB" baseline="0" dirty="0" err="1"/>
              <a:t>wrth</a:t>
            </a:r>
            <a:r>
              <a:rPr lang="en-GB" baseline="0" dirty="0"/>
              <a:t> mentioning Adler here- originally a student of Freud- whose works diverges because of professional differences with Freud (mainly on </a:t>
            </a:r>
            <a:r>
              <a:rPr lang="en-GB" baseline="0" dirty="0" err="1"/>
              <a:t>psychosexaual</a:t>
            </a:r>
            <a:r>
              <a:rPr lang="en-GB" baseline="0" dirty="0"/>
              <a:t> </a:t>
            </a:r>
            <a:r>
              <a:rPr lang="en-GB" baseline="0" dirty="0" err="1"/>
              <a:t>dev</a:t>
            </a:r>
            <a:r>
              <a:rPr lang="en-GB" baseline="0" dirty="0"/>
              <a:t> and role of parents)</a:t>
            </a:r>
          </a:p>
          <a:p>
            <a:endParaRPr lang="en-GB" baseline="0" dirty="0"/>
          </a:p>
          <a:p>
            <a:r>
              <a:rPr lang="en-GB" baseline="0" dirty="0"/>
              <a:t>Adler is part of the </a:t>
            </a:r>
            <a:r>
              <a:rPr lang="en-GB" baseline="0" dirty="0" err="1"/>
              <a:t>neofreudian</a:t>
            </a:r>
            <a:r>
              <a:rPr lang="en-GB" baseline="0" dirty="0"/>
              <a:t> school of psych. </a:t>
            </a:r>
          </a:p>
          <a:p>
            <a:r>
              <a:rPr lang="en-GB" baseline="0" dirty="0"/>
              <a:t>Focuses on the individual, their experiences from birth</a:t>
            </a:r>
          </a:p>
          <a:p>
            <a:r>
              <a:rPr lang="en-GB" baseline="0" dirty="0"/>
              <a:t>Experience of the family- and of the family!</a:t>
            </a:r>
          </a:p>
          <a:p>
            <a:endParaRPr lang="en-GB" baseline="0" dirty="0"/>
          </a:p>
          <a:p>
            <a:endParaRPr lang="en-GB" baseline="0" dirty="0"/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6ACAD-B51F-4792-8277-C4C5A6110505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other points that Adler</a:t>
            </a:r>
            <a:r>
              <a:rPr lang="en-GB" baseline="0" dirty="0"/>
              <a:t> uses to differentiate himself from Freud</a:t>
            </a:r>
            <a:r>
              <a:rPr lang="mr-IN" baseline="0" dirty="0"/>
              <a:t>…</a:t>
            </a:r>
            <a:r>
              <a:rPr lang="en-GB" baseline="0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6ACAD-B51F-4792-8277-C4C5A6110505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experience Family of child, child of family- most popular idea fro</a:t>
            </a:r>
            <a:r>
              <a:rPr lang="en-GB" baseline="0" dirty="0"/>
              <a:t>m Adler. </a:t>
            </a:r>
            <a:endParaRPr lang="en-GB" dirty="0"/>
          </a:p>
          <a:p>
            <a:endParaRPr lang="en-GB" dirty="0"/>
          </a:p>
          <a:p>
            <a:r>
              <a:rPr lang="en-GB" dirty="0"/>
              <a:t>Birth</a:t>
            </a:r>
            <a:r>
              <a:rPr lang="en-GB" baseline="0" dirty="0"/>
              <a:t> order- Ask group.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6ACAD-B51F-4792-8277-C4C5A6110505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/>
              <a:t>Just for interest, you can see here the culmination of Adler’s theory, where he proposes 4 personality types</a:t>
            </a:r>
            <a:r>
              <a:rPr lang="mr-IN" baseline="0" dirty="0"/>
              <a:t>…</a:t>
            </a:r>
            <a:r>
              <a:rPr lang="en-GB" baseline="0" dirty="0"/>
              <a:t>. Only 1 is positive!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6ACAD-B51F-4792-8277-C4C5A6110505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Final contrasting</a:t>
            </a:r>
            <a:r>
              <a:rPr lang="en-GB" baseline="0" dirty="0"/>
              <a:t> model- we’ll briefly look at learning approaches to personality. Step back to the basics first!</a:t>
            </a:r>
          </a:p>
          <a:p>
            <a:endParaRPr lang="en-GB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Classical conditioning</a:t>
            </a:r>
            <a:r>
              <a:rPr lang="en-US" sz="1200" b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(also known as </a:t>
            </a:r>
            <a:r>
              <a:rPr lang="en-US" sz="1200" b="1" kern="120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Pavlovian</a:t>
            </a:r>
            <a:r>
              <a:rPr lang="en-US" sz="1200" b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or respondent </a:t>
            </a:r>
            <a:r>
              <a:rPr lang="en-US" sz="12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conditioning</a:t>
            </a:r>
            <a:r>
              <a:rPr lang="en-US" sz="1200" b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 refers to a learning procedure in which a biologically potent stimulus (e.g. food) is paired with a previously neutral stimulus (e.g. a bell).</a:t>
            </a:r>
          </a:p>
          <a:p>
            <a:endParaRPr lang="en-US" sz="1200" b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Operant conditioning</a:t>
            </a:r>
            <a:r>
              <a:rPr lang="en-US" sz="1200" b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(also called "instrumental </a:t>
            </a:r>
            <a:r>
              <a:rPr lang="en-US" sz="12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conditioning</a:t>
            </a:r>
            <a:r>
              <a:rPr lang="en-US" sz="1200" b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") is a type of learning in which (a) the strength of a behavior is modified by the behavior's consequences, such as reward or punishment, and (b) the behavior is controlled by antecedents called "discriminative stimuli" which come to signal those consequences ...</a:t>
            </a:r>
          </a:p>
          <a:p>
            <a:endParaRPr lang="en-US" sz="1200" b="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Skinner-</a:t>
            </a:r>
            <a:r>
              <a:rPr lang="en-US" sz="1200" b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even more radical than Pavlov, suggesting that everything in </a:t>
            </a:r>
            <a:r>
              <a:rPr lang="en-US" sz="1200" b="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behaviour</a:t>
            </a:r>
            <a:r>
              <a:rPr lang="en-US" sz="1200" b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could be explained through S-R- and that examining any parts of the process ‘in the black box’  of the brain </a:t>
            </a:r>
            <a:r>
              <a:rPr lang="mr-IN" sz="1200" b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–</a:t>
            </a:r>
            <a:r>
              <a:rPr lang="en-US" sz="1200" b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unscientific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Thus- in personality terms. X trait is present because it has been reinforced somehow.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6ACAD-B51F-4792-8277-C4C5A6110505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>
                <a:ea typeface="SimSun" pitchFamily="2" charset="-122"/>
              </a:rPr>
              <a:t>This is an extreme approach.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>
                <a:ea typeface="SimSun" pitchFamily="2" charset="-122"/>
              </a:rPr>
              <a:t>Radical</a:t>
            </a:r>
            <a:r>
              <a:rPr lang="en-GB" altLang="zh-CN" baseline="0" dirty="0">
                <a:ea typeface="SimSun" pitchFamily="2" charset="-122"/>
              </a:rPr>
              <a:t> behaviourism only acknowledges the importance of the stimulus and the response.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baseline="0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aseline="0" dirty="0">
                <a:ea typeface="SimSun" pitchFamily="2" charset="-122"/>
              </a:rPr>
              <a:t>Bandura’s approach looks at the relative contribution of internal and external factors.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aseline="0" dirty="0">
                <a:ea typeface="SimSun" pitchFamily="2" charset="-122"/>
              </a:rPr>
              <a:t>Reciprocal determinism- everything affects everything else!</a:t>
            </a:r>
            <a:endParaRPr lang="en-GB" altLang="zh-CN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>
                <a:ea typeface="SimSun" pitchFamily="2" charset="-122"/>
              </a:rPr>
              <a:t>Bandura</a:t>
            </a:r>
            <a:r>
              <a:rPr lang="mr-IN" altLang="zh-CN" dirty="0">
                <a:ea typeface="SimSun" pitchFamily="2" charset="-122"/>
              </a:rPr>
              <a:t>…</a:t>
            </a:r>
            <a:endParaRPr lang="en-GB" altLang="zh-CN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>
                <a:ea typeface="SimSun" pitchFamily="2" charset="-122"/>
              </a:rPr>
              <a:t>Person</a:t>
            </a:r>
            <a:r>
              <a:rPr lang="en-GB" altLang="zh-CN" baseline="0" dirty="0">
                <a:ea typeface="SimSun" pitchFamily="2" charset="-122"/>
              </a:rPr>
              <a:t> factors: cognitions, emotions, biological factors that contribute to inner state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baseline="0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aseline="0" dirty="0">
                <a:ea typeface="SimSun" pitchFamily="2" charset="-122"/>
              </a:rPr>
              <a:t>Behavioural Factors: Behavioural input to feelings and cognitions about something (influencing possible response).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baseline="0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aseline="0" dirty="0">
                <a:ea typeface="SimSun" pitchFamily="2" charset="-122"/>
              </a:rPr>
              <a:t>Environmental factors: environmental input</a:t>
            </a:r>
            <a:r>
              <a:rPr lang="mr-IN" altLang="zh-CN" baseline="0" dirty="0">
                <a:ea typeface="SimSun" pitchFamily="2" charset="-122"/>
              </a:rPr>
              <a:t>…</a:t>
            </a:r>
            <a:r>
              <a:rPr lang="en-GB" altLang="zh-CN" baseline="0" dirty="0">
                <a:ea typeface="SimSun" pitchFamily="2" charset="-122"/>
              </a:rPr>
              <a:t> as above. </a:t>
            </a:r>
            <a:endParaRPr lang="en-GB" altLang="zh-CN" dirty="0">
              <a:ea typeface="SimSun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6ACAD-B51F-4792-8277-C4C5A6110505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Okay- so if we accept</a:t>
            </a:r>
            <a:r>
              <a:rPr lang="en-GB" baseline="0" dirty="0"/>
              <a:t> that the ‘quest’ to understand personality is something ingrained in humans.</a:t>
            </a:r>
          </a:p>
          <a:p>
            <a:endParaRPr lang="en-GB" baseline="0" dirty="0"/>
          </a:p>
          <a:p>
            <a:r>
              <a:rPr lang="en-GB" baseline="0" dirty="0"/>
              <a:t>Why would we want to do this as a psychologists ? (</a:t>
            </a:r>
            <a:r>
              <a:rPr lang="en-GB" baseline="0" dirty="0" err="1"/>
              <a:t>nb</a:t>
            </a:r>
            <a:r>
              <a:rPr lang="en-GB" baseline="0" dirty="0"/>
              <a:t> psych scientists!)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baseline="0" dirty="0">
              <a:solidFill>
                <a:schemeClr val="accent2"/>
              </a:solidFill>
              <a:ea typeface="SimSun" pitchFamily="2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>
                <a:solidFill>
                  <a:schemeClr val="accent2"/>
                </a:solidFill>
                <a:ea typeface="SimSun" pitchFamily="2" charset="-122"/>
              </a:rPr>
              <a:t>Most famously</a:t>
            </a:r>
            <a:r>
              <a:rPr lang="en-GB" altLang="zh-CN" baseline="0" dirty="0">
                <a:solidFill>
                  <a:schemeClr val="accent2"/>
                </a:solidFill>
                <a:ea typeface="SimSun" pitchFamily="2" charset="-122"/>
              </a:rPr>
              <a:t>, he was responsible for the </a:t>
            </a:r>
            <a:r>
              <a:rPr lang="en-GB" altLang="zh-CN" baseline="0" dirty="0" err="1">
                <a:solidFill>
                  <a:schemeClr val="accent2"/>
                </a:solidFill>
                <a:ea typeface="SimSun" pitchFamily="2" charset="-122"/>
              </a:rPr>
              <a:t>Bobo</a:t>
            </a:r>
            <a:r>
              <a:rPr lang="en-GB" altLang="zh-CN" baseline="0" dirty="0">
                <a:solidFill>
                  <a:schemeClr val="accent2"/>
                </a:solidFill>
                <a:ea typeface="SimSun" pitchFamily="2" charset="-122"/>
              </a:rPr>
              <a:t> doll studies</a:t>
            </a:r>
            <a:r>
              <a:rPr lang="mr-IN" altLang="zh-CN" baseline="0" dirty="0">
                <a:solidFill>
                  <a:schemeClr val="accent2"/>
                </a:solidFill>
                <a:ea typeface="SimSun" pitchFamily="2" charset="-122"/>
              </a:rPr>
              <a:t>…</a:t>
            </a:r>
            <a:r>
              <a:rPr lang="en-GB" altLang="zh-CN" baseline="0" dirty="0">
                <a:solidFill>
                  <a:schemeClr val="accent2"/>
                </a:solidFill>
                <a:ea typeface="SimSun" pitchFamily="2" charset="-122"/>
              </a:rPr>
              <a:t> in the 1960s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baseline="0" dirty="0">
              <a:solidFill>
                <a:schemeClr val="accent2"/>
              </a:solidFill>
              <a:ea typeface="SimSun" pitchFamily="2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aseline="0" dirty="0">
                <a:solidFill>
                  <a:schemeClr val="accent2"/>
                </a:solidFill>
                <a:ea typeface="SimSun" pitchFamily="2" charset="-122"/>
              </a:rPr>
              <a:t>Idea of learning to become us. </a:t>
            </a:r>
            <a:endParaRPr lang="en-GB" altLang="zh-CN" dirty="0">
              <a:solidFill>
                <a:schemeClr val="accent2"/>
              </a:solidFill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baseline="0" dirty="0">
              <a:ea typeface="+mn-ea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>
                <a:ea typeface="SimSun" pitchFamily="2" charset="-122"/>
              </a:rPr>
              <a:t>Principle of observational learning.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>
                <a:ea typeface="SimSun" pitchFamily="2" charset="-122"/>
              </a:rPr>
              <a:t>Nursery school kids- </a:t>
            </a:r>
            <a:r>
              <a:rPr lang="en-GB" altLang="zh-CN" dirty="0" err="1">
                <a:ea typeface="SimSun" pitchFamily="2" charset="-122"/>
              </a:rPr>
              <a:t>american</a:t>
            </a:r>
            <a:r>
              <a:rPr lang="en-GB" altLang="zh-CN" dirty="0">
                <a:ea typeface="SimSun" pitchFamily="2" charset="-122"/>
              </a:rPr>
              <a:t> university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>
                <a:ea typeface="SimSun" pitchFamily="2" charset="-122"/>
              </a:rPr>
              <a:t>Observe</a:t>
            </a:r>
            <a:r>
              <a:rPr lang="en-GB" altLang="zh-CN" baseline="0" dirty="0">
                <a:ea typeface="SimSun" pitchFamily="2" charset="-122"/>
              </a:rPr>
              <a:t> behaviour (difference formats- different models, proximate/remote) over 2/3 more aggressive actions, replicating the </a:t>
            </a:r>
            <a:r>
              <a:rPr lang="en-GB" altLang="zh-CN" baseline="0" dirty="0" err="1">
                <a:ea typeface="SimSun" pitchFamily="2" charset="-122"/>
              </a:rPr>
              <a:t>b’iour</a:t>
            </a:r>
            <a:r>
              <a:rPr lang="en-GB" altLang="zh-CN" baseline="0" dirty="0">
                <a:ea typeface="SimSun" pitchFamily="2" charset="-122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baseline="0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aseline="0" dirty="0">
                <a:ea typeface="SimSun" pitchFamily="2" charset="-122"/>
              </a:rPr>
              <a:t>What makes the behaviour more likely to be replicated?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baseline="0" dirty="0">
              <a:ea typeface="SimSun" pitchFamily="2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aseline="0" dirty="0">
                <a:ea typeface="SimSun" pitchFamily="2" charset="-122"/>
              </a:rPr>
              <a:t>Similarity or </a:t>
            </a:r>
            <a:r>
              <a:rPr lang="en-GB" altLang="zh-CN" baseline="0" dirty="0" err="1">
                <a:ea typeface="SimSun" pitchFamily="2" charset="-122"/>
              </a:rPr>
              <a:t>relatability</a:t>
            </a:r>
            <a:r>
              <a:rPr lang="en-GB" altLang="zh-CN" baseline="0" dirty="0">
                <a:ea typeface="SimSun" pitchFamily="2" charset="-122"/>
              </a:rPr>
              <a:t> of observer- consequences.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6ACAD-B51F-4792-8277-C4C5A6110505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AEC370-9223-47CB-9C92-DE243B0B91F1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6ACAD-B51F-4792-8277-C4C5A6110505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If we think about this on a more human level- it becomes</a:t>
            </a:r>
            <a:r>
              <a:rPr lang="en-GB" baseline="0" dirty="0"/>
              <a:t> obvious that even without the science or the philosophy, this is something that humans do instinctively. They look around at people </a:t>
            </a:r>
            <a:r>
              <a:rPr lang="mr-IN" baseline="0" dirty="0"/>
              <a:t>–</a:t>
            </a:r>
            <a:r>
              <a:rPr lang="en-GB" baseline="0" dirty="0"/>
              <a:t> observe the behaviour around them and construct predictions on the basis of these observations.</a:t>
            </a:r>
          </a:p>
          <a:p>
            <a:endParaRPr lang="en-GB" baseline="0" dirty="0"/>
          </a:p>
          <a:p>
            <a:r>
              <a:rPr lang="en-GB" baseline="0" dirty="0"/>
              <a:t>Predictability, understanding. </a:t>
            </a:r>
          </a:p>
          <a:p>
            <a:endParaRPr lang="en-GB" baseline="0" dirty="0"/>
          </a:p>
          <a:p>
            <a:r>
              <a:rPr lang="en-GB" baseline="0" dirty="0"/>
              <a:t>People watching- the idea of the naïve psychologist.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problem with this is that without a systematic,</a:t>
            </a:r>
            <a:r>
              <a:rPr lang="en-GB" baseline="0" dirty="0"/>
              <a:t> scientific way of collecting/analysing the data </a:t>
            </a:r>
            <a:r>
              <a:rPr lang="mr-IN" baseline="0" dirty="0"/>
              <a:t>–</a:t>
            </a:r>
            <a:r>
              <a:rPr lang="en-GB" baseline="0" dirty="0"/>
              <a:t> we have a flawed process. </a:t>
            </a:r>
          </a:p>
          <a:p>
            <a:endParaRPr lang="en-GB" baseline="0" dirty="0"/>
          </a:p>
          <a:p>
            <a:r>
              <a:rPr lang="en-GB" baseline="0" dirty="0"/>
              <a:t>We will be observing people around us- who may be more likely to share certain characteristics- views- etc. </a:t>
            </a:r>
          </a:p>
          <a:p>
            <a:r>
              <a:rPr lang="en-GB" baseline="0" dirty="0"/>
              <a:t>Self-limiting sample. </a:t>
            </a:r>
          </a:p>
          <a:p>
            <a:endParaRPr lang="en-GB" baseline="0" dirty="0"/>
          </a:p>
          <a:p>
            <a:r>
              <a:rPr lang="en-GB" baseline="0" dirty="0"/>
              <a:t>We’ll be taking cursory ‘snapshots of behaviour’- without the proper controls for understanding them properly, or the means to measure context. </a:t>
            </a:r>
          </a:p>
          <a:p>
            <a:endParaRPr lang="en-GB" baseline="0" dirty="0"/>
          </a:p>
          <a:p>
            <a:r>
              <a:rPr lang="en-GB" baseline="0" dirty="0"/>
              <a:t>Confirmatory bias- issue for everyone, regardless of knowledge. (Bit of a buzzword at the moment!)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is one that I particularly</a:t>
            </a:r>
            <a:r>
              <a:rPr lang="en-GB" baseline="0" dirty="0"/>
              <a:t> like. </a:t>
            </a:r>
            <a:r>
              <a:rPr lang="mr-IN" baseline="0" dirty="0"/>
              <a:t>–</a:t>
            </a:r>
            <a:r>
              <a:rPr lang="en-GB" baseline="0" dirty="0"/>
              <a:t> please note the arrows are there to show everything links to everything!</a:t>
            </a:r>
          </a:p>
          <a:p>
            <a:endParaRPr lang="en-GB" baseline="0" dirty="0"/>
          </a:p>
          <a:p>
            <a:r>
              <a:rPr lang="en-GB" baseline="0" dirty="0"/>
              <a:t>Comes from </a:t>
            </a:r>
            <a:r>
              <a:rPr lang="en-GB" baseline="0" dirty="0" err="1"/>
              <a:t>Allport</a:t>
            </a:r>
            <a:r>
              <a:rPr lang="en-GB" baseline="0" dirty="0"/>
              <a:t>- widely credited as one of the key figures in personality theory.</a:t>
            </a:r>
          </a:p>
          <a:p>
            <a:endParaRPr lang="en-GB" baseline="0" dirty="0"/>
          </a:p>
          <a:p>
            <a:r>
              <a:rPr lang="en-GB" baseline="0" dirty="0"/>
              <a:t>4 things I’d like you to note here: </a:t>
            </a:r>
          </a:p>
          <a:p>
            <a:endParaRPr lang="en-GB" baseline="0" dirty="0"/>
          </a:p>
          <a:p>
            <a:r>
              <a:rPr lang="en-GB" baseline="0" dirty="0"/>
              <a:t>Dynamic internal- changing/adjusting</a:t>
            </a:r>
          </a:p>
          <a:p>
            <a:endParaRPr lang="en-GB" baseline="0" dirty="0"/>
          </a:p>
          <a:p>
            <a:r>
              <a:rPr lang="en-GB" baseline="0" dirty="0"/>
              <a:t>Psychophysical- so mind (brain) and body</a:t>
            </a:r>
          </a:p>
          <a:p>
            <a:endParaRPr lang="en-GB" baseline="0" dirty="0"/>
          </a:p>
          <a:p>
            <a:r>
              <a:rPr lang="en-GB" baseline="0" dirty="0"/>
              <a:t>But shows some stability</a:t>
            </a:r>
            <a:r>
              <a:rPr lang="mr-IN" baseline="0" dirty="0"/>
              <a:t>…</a:t>
            </a:r>
            <a:r>
              <a:rPr lang="en-GB" baseline="0" dirty="0"/>
              <a:t>so these are identifiable as typical</a:t>
            </a:r>
          </a:p>
          <a:p>
            <a:endParaRPr lang="en-GB" baseline="0" dirty="0"/>
          </a:p>
          <a:p>
            <a:r>
              <a:rPr lang="en-GB" baseline="0" dirty="0"/>
              <a:t>Importance- in a number of domains. Behaviour (actions)- thoughts- feelings</a:t>
            </a:r>
            <a:r>
              <a:rPr lang="mr-IN" baseline="0" dirty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Two main approaches to studying personality</a:t>
            </a:r>
            <a:r>
              <a:rPr lang="en-GB" baseline="0" dirty="0"/>
              <a:t> theory-</a:t>
            </a:r>
          </a:p>
          <a:p>
            <a:r>
              <a:rPr lang="en-GB" baseline="0" dirty="0"/>
              <a:t>Idiographic/nomothetic. </a:t>
            </a:r>
          </a:p>
          <a:p>
            <a:endParaRPr lang="en-GB" baseline="0" dirty="0"/>
          </a:p>
          <a:p>
            <a:r>
              <a:rPr lang="en-GB" baseline="0" dirty="0"/>
              <a:t>Overarching framework for the rest of it- spend next few slides looking at these two approaches (and comparing their approaches).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 Note_ combination of these approaches (Carver &amp; </a:t>
            </a:r>
            <a:r>
              <a:rPr lang="en-GB" dirty="0" err="1"/>
              <a:t>Scheier</a:t>
            </a:r>
            <a:r>
              <a:rPr lang="en-GB" dirty="0"/>
              <a:t>)-</a:t>
            </a:r>
            <a:r>
              <a:rPr lang="en-GB" baseline="0" dirty="0"/>
              <a:t> finite number of variables, infinite arrangement.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7156C-0308-4DB6-8214-6A0D3CE6D68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7504" y="3717032"/>
            <a:ext cx="7056784" cy="1296144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GB" altLang="en-US" noProof="0"/>
              <a:t>Click to edit Master title style</a:t>
            </a:r>
            <a:endParaRPr lang="en-GB" alt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509260"/>
          </a:xfrm>
          <a:prstGeom prst="rect">
            <a:avLst/>
          </a:prstGeom>
        </p:spPr>
      </p:pic>
      <p:sp>
        <p:nvSpPr>
          <p:cNvPr id="491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07504" y="5013175"/>
            <a:ext cx="6400800" cy="1327299"/>
          </a:xfrm>
        </p:spPr>
        <p:txBody>
          <a:bodyPr/>
          <a:lstStyle>
            <a:lvl1pPr marL="0" indent="0" algn="l">
              <a:buFontTx/>
              <a:buNone/>
              <a:defRPr/>
            </a:lvl1pPr>
          </a:lstStyle>
          <a:p>
            <a:pPr lvl="0"/>
            <a:r>
              <a:rPr lang="en-GB" altLang="en-US" noProof="0"/>
              <a:t>Click to edit Master subtitle style</a:t>
            </a:r>
            <a:endParaRPr lang="en-GB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5351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195348-6DEE-41DB-B9F7-BE532D9C44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E94522-BF3A-4431-B5EF-86DDB08963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78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257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257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DAFDF3-1812-4133-8F46-0AA88A63C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99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23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13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586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980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951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977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72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3999" cy="3135087"/>
          </a:xfrm>
          <a:prstGeom prst="rect">
            <a:avLst/>
          </a:prstGeom>
        </p:spPr>
      </p:pic>
      <p:sp>
        <p:nvSpPr>
          <p:cNvPr id="491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1520" y="2780928"/>
            <a:ext cx="7056784" cy="1296144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GB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4045917"/>
            <a:ext cx="6400800" cy="1327299"/>
          </a:xfrm>
        </p:spPr>
        <p:txBody>
          <a:bodyPr/>
          <a:lstStyle>
            <a:lvl1pPr marL="0" indent="0" algn="l">
              <a:buFontTx/>
              <a:buNone/>
              <a:defRPr/>
            </a:lvl1pPr>
          </a:lstStyle>
          <a:p>
            <a:pPr lvl="0"/>
            <a:r>
              <a:rPr lang="en-GB" altLang="en-US" noProof="0"/>
              <a:t>Click to edit Master subtitle style</a:t>
            </a:r>
            <a:endParaRPr lang="en-GB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87238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9477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6336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34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574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4D4E8-1442-4A26-862E-F7A1A3386CB3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8AA0D-06A5-4A03-86AF-FCD31649C8B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4885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40FB6-9916-4744-A588-88582159FB2B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5FE55-7890-4B92-8DAC-E9A4D1B5458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6457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3568" y="2564904"/>
            <a:ext cx="7772400" cy="3204071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A2E35-467A-4B59-82DC-CA561B91D6DD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0FB9F-F625-4E59-ABB6-F6A9692E42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75"/>
            <a:ext cx="9144000" cy="15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369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47B15-667E-4BCF-8B3A-A77556EB54EA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46B6B-B495-4202-9733-F50C9C7FB74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36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AC0FC-96BA-4D10-9D73-BF78231C6B28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3AD48-89ED-4225-9717-C63FF82E123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8771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9EE57-8035-41DD-9C26-3C6F5DAA7CFD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80DCE-CC63-41F3-B3BF-2DC7C1BD5F8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91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75FE26-127B-47C0-A83F-28C0ADF881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84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DAF2E-DC61-4E6E-94AB-B60AED80656E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71BE9-486E-45C4-86CB-5A5F3C3951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449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898C3-4A5E-46F2-8CA9-97065EF60EB5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27412-71D6-44C2-A9F5-635BC276356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5443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78D83-690E-44A6-9615-6E3773D09219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233AE-E9D9-464A-AA2D-6B972A04F9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5338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34E77-4970-41AE-8E37-D8248A576885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9CED2-2637-4A41-9192-F691BFD70E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336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B04DF-1EF5-402B-A3AD-220EAF3DB805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84ABD-F176-4BF4-91E7-E32687AA688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87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108520" y="5661248"/>
            <a:ext cx="9263169" cy="11967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550979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92" b="6601"/>
          <a:stretch/>
        </p:blipFill>
        <p:spPr>
          <a:xfrm>
            <a:off x="0" y="0"/>
            <a:ext cx="9181728" cy="1551214"/>
          </a:xfrm>
          <a:prstGeom prst="rect">
            <a:avLst/>
          </a:prstGeom>
        </p:spPr>
      </p:pic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3A7E69-3CBC-4358-9BFD-0660686F8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1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0C6352-1687-4E46-8006-6F9C88E1C9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8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3C6E13-2668-414C-92D4-5348B6DB48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7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593FDD-C7DA-492F-9F27-FA8F176C28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8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145362-5BEA-4D2D-B211-8F1CFA335C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87F681-86B8-4ECC-8E57-E37CACFF7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6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/>
          <a:stretch/>
        </p:blipFill>
        <p:spPr bwMode="auto">
          <a:xfrm>
            <a:off x="0" y="5517233"/>
            <a:ext cx="9150350" cy="134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GB" alt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5562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5562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5562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+mn-lt"/>
                <a:cs typeface="+mn-cs"/>
              </a:defRPr>
            </a:lvl1pPr>
          </a:lstStyle>
          <a:p>
            <a:fld id="{D83457F0-8F8D-4CC2-8ABD-A322E94CE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84978-FF33-4943-AA93-CA0F6CF72124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35110-1EFC-4265-8B99-12D554FCCDA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82"/>
            <a:ext cx="9144000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1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smtClean="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9FADD070-3693-41F0-BADB-35FB541A71E6}" type="datetimeFigureOut">
              <a:rPr lang="en-GB"/>
              <a:pPr>
                <a:defRPr/>
              </a:pPr>
              <a:t>25/07/2019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 smtClean="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191FB2FD-B962-4662-80C0-9F11CBA0627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659" cy="685799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3504" y="4799084"/>
            <a:ext cx="5135144" cy="14985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z="3200" dirty="0">
                <a:solidFill>
                  <a:srgbClr val="00B2DD"/>
                </a:solidFill>
                <a:latin typeface="+mn-lt"/>
              </a:rPr>
              <a:t>Psychology of Personality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03504" y="5291648"/>
            <a:ext cx="6858000" cy="44570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2DD"/>
                </a:solidFill>
                <a:latin typeface="+mn-lt"/>
              </a:rPr>
              <a:t>Warwick in London Summer School 2019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03504" y="6102145"/>
            <a:ext cx="6858000" cy="445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2DD"/>
                </a:solidFill>
                <a:latin typeface="+mn-lt"/>
                <a:ea typeface="Avenir Next" charset="0"/>
                <a:cs typeface="Avenir Next" charset="0"/>
              </a:rPr>
              <a:t>Week 2/ Day 5    (26/7)  </a:t>
            </a:r>
            <a:r>
              <a:rPr lang="en-US" sz="1600" b="0" i="0" baseline="0" dirty="0" err="1">
                <a:solidFill>
                  <a:srgbClr val="00B2DD"/>
                </a:solidFill>
                <a:latin typeface="+mn-lt"/>
                <a:ea typeface="Avenir Next" charset="0"/>
                <a:cs typeface="Avenir Next" charset="0"/>
              </a:rPr>
              <a:t>Dr</a:t>
            </a:r>
            <a:r>
              <a:rPr lang="en-US" sz="1600" b="0" i="0" baseline="0" dirty="0">
                <a:solidFill>
                  <a:srgbClr val="00B2DD"/>
                </a:solidFill>
                <a:latin typeface="+mn-lt"/>
                <a:ea typeface="Avenir Next" charset="0"/>
                <a:cs typeface="Avenir Next" charset="0"/>
              </a:rPr>
              <a:t> Liz Blagrove</a:t>
            </a:r>
            <a:endParaRPr lang="en-US" sz="1600" b="0" i="0" dirty="0">
              <a:solidFill>
                <a:srgbClr val="00B2DD"/>
              </a:solidFill>
              <a:latin typeface="+mn-lt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15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819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90625"/>
          </a:xfrm>
        </p:spPr>
        <p:txBody>
          <a:bodyPr/>
          <a:lstStyle/>
          <a:p>
            <a:pPr algn="ctr" defTabSz="914400" eaLnBrk="1" hangingPunct="1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Approaches to studying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Personality</a:t>
            </a:r>
          </a:p>
        </p:txBody>
      </p:sp>
      <p:sp>
        <p:nvSpPr>
          <p:cNvPr id="8195" name="Text Placeholder 819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68413"/>
            <a:ext cx="5472113" cy="4518160"/>
          </a:xfrm>
          <a:noFill/>
        </p:spPr>
        <p:txBody>
          <a:bodyPr wrap="square">
            <a:spAutoFit/>
          </a:bodyPr>
          <a:lstStyle/>
          <a:p>
            <a:pPr defTabSz="914400" eaLnBrk="1" hangingPunct="1"/>
            <a:r>
              <a:rPr lang="en-GB" sz="3200" i="1" dirty="0"/>
              <a:t>Idiographic</a:t>
            </a:r>
            <a:br>
              <a:rPr lang="en-GB" sz="3200" dirty="0"/>
            </a:br>
            <a:endParaRPr lang="en-GB" sz="3200" dirty="0"/>
          </a:p>
          <a:p>
            <a:pPr lvl="1"/>
            <a:r>
              <a:rPr lang="en-GB" sz="2600" dirty="0">
                <a:solidFill>
                  <a:schemeClr val="accent2"/>
                </a:solidFill>
              </a:rPr>
              <a:t>Focus on the individual </a:t>
            </a:r>
            <a:br>
              <a:rPr lang="en-GB" sz="2600" dirty="0">
                <a:solidFill>
                  <a:schemeClr val="accent2"/>
                </a:solidFill>
              </a:rPr>
            </a:br>
            <a:endParaRPr lang="en-GB" sz="2600" dirty="0">
              <a:solidFill>
                <a:schemeClr val="accent2"/>
              </a:solidFill>
            </a:endParaRPr>
          </a:p>
          <a:p>
            <a:pPr lvl="1"/>
            <a:r>
              <a:rPr lang="en-GB" sz="2600" dirty="0">
                <a:solidFill>
                  <a:schemeClr val="accent2"/>
                </a:solidFill>
              </a:rPr>
              <a:t>Describe personality variables within that individual</a:t>
            </a:r>
            <a:br>
              <a:rPr lang="en-GB" sz="2600" dirty="0">
                <a:solidFill>
                  <a:schemeClr val="accent2"/>
                </a:solidFill>
              </a:rPr>
            </a:br>
            <a:endParaRPr lang="en-GB" sz="2600" dirty="0">
              <a:solidFill>
                <a:schemeClr val="accent2"/>
              </a:solidFill>
            </a:endParaRPr>
          </a:p>
          <a:p>
            <a:pPr lvl="1"/>
            <a:r>
              <a:rPr lang="en-GB" sz="2600" dirty="0">
                <a:solidFill>
                  <a:schemeClr val="accent2"/>
                </a:solidFill>
              </a:rPr>
              <a:t>Each individual has a unique personality structure (infinite)</a:t>
            </a:r>
            <a:br>
              <a:rPr lang="en-GB" sz="2600" dirty="0">
                <a:solidFill>
                  <a:schemeClr val="accent2"/>
                </a:solidFill>
              </a:rPr>
            </a:br>
            <a:endParaRPr lang="en-GB" sz="2600" dirty="0">
              <a:solidFill>
                <a:schemeClr val="accent2"/>
              </a:solidFill>
            </a:endParaRPr>
          </a:p>
        </p:txBody>
      </p:sp>
      <p:pic>
        <p:nvPicPr>
          <p:cNvPr id="22532" name="Picture 4" descr="http://footprints.nwleics.gov.uk/images/1033/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8800"/>
            <a:ext cx="3625585" cy="2719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8193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0"/>
            <a:ext cx="9144000" cy="1190625"/>
          </a:xfrm>
        </p:spPr>
        <p:txBody>
          <a:bodyPr/>
          <a:lstStyle/>
          <a:p>
            <a:pPr algn="ctr" defTabSz="914400" eaLnBrk="1" hangingPunct="1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Approaches to studying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Personality</a:t>
            </a:r>
          </a:p>
        </p:txBody>
      </p:sp>
      <p:sp>
        <p:nvSpPr>
          <p:cNvPr id="8195" name="Text Placeholder 819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68413"/>
            <a:ext cx="8424863" cy="2025170"/>
          </a:xfrm>
          <a:noFill/>
        </p:spPr>
        <p:txBody>
          <a:bodyPr wrap="square">
            <a:spAutoFit/>
          </a:bodyPr>
          <a:lstStyle/>
          <a:p>
            <a:pPr defTabSz="914400" eaLnBrk="1" hangingPunct="1"/>
            <a:r>
              <a:rPr lang="en-GB" sz="3200" i="1" dirty="0"/>
              <a:t>Nomothetic</a:t>
            </a:r>
          </a:p>
          <a:p>
            <a:pPr lvl="1"/>
            <a:r>
              <a:rPr lang="en-GB" sz="2600" dirty="0">
                <a:solidFill>
                  <a:schemeClr val="accent2"/>
                </a:solidFill>
              </a:rPr>
              <a:t>Focus on finite number of personality variables</a:t>
            </a:r>
          </a:p>
          <a:p>
            <a:pPr lvl="1"/>
            <a:r>
              <a:rPr lang="en-GB" sz="2600" dirty="0">
                <a:solidFill>
                  <a:schemeClr val="accent2"/>
                </a:solidFill>
              </a:rPr>
              <a:t>Occurring consistently across groups of variables</a:t>
            </a:r>
          </a:p>
          <a:p>
            <a:pPr lvl="1"/>
            <a:r>
              <a:rPr lang="en-GB" sz="2600" dirty="0">
                <a:solidFill>
                  <a:schemeClr val="accent2"/>
                </a:solidFill>
              </a:rPr>
              <a:t>Individual is located within this set of variables</a:t>
            </a:r>
          </a:p>
        </p:txBody>
      </p:sp>
      <p:pic>
        <p:nvPicPr>
          <p:cNvPr id="4" name="Picture 2" descr="personality types.thumbn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3840427" cy="2520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46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hape 1037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9144000" cy="1006475"/>
          </a:xfrm>
        </p:spPr>
        <p:txBody>
          <a:bodyPr/>
          <a:lstStyle/>
          <a:p>
            <a:pPr algn="ctr" defTabSz="914400" eaLnBrk="1" hangingPunct="1"/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</a:t>
            </a:r>
            <a:b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Idiographic and Nomothetic 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Approaches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23850" y="5749925"/>
            <a:ext cx="8534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GB" sz="1200" dirty="0">
                <a:solidFill>
                  <a:srgbClr val="000000"/>
                </a:solidFill>
              </a:rPr>
              <a:t>(Adapted from </a:t>
            </a:r>
            <a:r>
              <a:rPr lang="en-GB" sz="1200" dirty="0" err="1">
                <a:solidFill>
                  <a:srgbClr val="000000"/>
                </a:solidFill>
              </a:rPr>
              <a:t>Maltby</a:t>
            </a:r>
            <a:r>
              <a:rPr lang="en-GB" sz="1200" dirty="0">
                <a:solidFill>
                  <a:srgbClr val="000000"/>
                </a:solidFill>
              </a:rPr>
              <a:t>, et al., 2013, p8, Figure 1.2)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899592" y="1700808"/>
            <a:ext cx="7416824" cy="338437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8100" cap="flat" cmpd="thickThin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latin typeface="Times New Roman" pitchFamily="18" charset="0"/>
              </a:rPr>
              <a:t>   </a:t>
            </a:r>
            <a:r>
              <a:rPr lang="en-GB" sz="2400" b="1" i="1" dirty="0">
                <a:latin typeface="Times New Roman" pitchFamily="18" charset="0"/>
              </a:rPr>
              <a:t>RESEARCH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 STRATEGY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2400" b="1" i="1" dirty="0"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2400" b="1" i="1" dirty="0"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b="1" i="1" dirty="0">
                <a:latin typeface="Times New Roman" pitchFamily="18" charset="0"/>
              </a:rPr>
              <a:t>      GOAL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059832" y="1700808"/>
            <a:ext cx="72008" cy="33843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5724128" y="1700808"/>
            <a:ext cx="72008" cy="33843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>
            <a:stCxn id="2" idx="1"/>
            <a:endCxn id="2" idx="3"/>
          </p:cNvCxnSpPr>
          <p:nvPr/>
        </p:nvCxnSpPr>
        <p:spPr bwMode="auto">
          <a:xfrm>
            <a:off x="899592" y="3392996"/>
            <a:ext cx="741682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076340" y="1700808"/>
            <a:ext cx="262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IDIOGRAPHIC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7232" y="1700808"/>
            <a:ext cx="262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NOMOTHETIC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4090" y="2106739"/>
            <a:ext cx="2564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Emphasizes uniqueness of the individual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378" y="2095107"/>
            <a:ext cx="2640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Focuses on similarities between groups. Unique combinations of traits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40368" y="3645024"/>
            <a:ext cx="2564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To develop in-depth understanding of individual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1097" y="3392996"/>
            <a:ext cx="27723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Identify basic </a:t>
            </a:r>
          </a:p>
          <a:p>
            <a:pPr algn="ctr"/>
            <a:r>
              <a:rPr lang="en-GB" sz="2000" dirty="0"/>
              <a:t>“structure”. Minimum number of traits to describe universal personality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hape 1037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9144000" cy="1006475"/>
          </a:xfrm>
        </p:spPr>
        <p:txBody>
          <a:bodyPr/>
          <a:lstStyle/>
          <a:p>
            <a:pPr algn="ctr" defTabSz="914400" eaLnBrk="1" hangingPunct="1"/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</a:t>
            </a:r>
            <a:b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Idiographic and Nomothetic 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Approaches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23850" y="5749925"/>
            <a:ext cx="8534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GB" sz="1200" dirty="0"/>
              <a:t>(Adapted from </a:t>
            </a:r>
            <a:r>
              <a:rPr lang="en-GB" sz="1200" dirty="0" err="1"/>
              <a:t>Maltby</a:t>
            </a:r>
            <a:r>
              <a:rPr lang="en-GB" sz="1200" dirty="0"/>
              <a:t>, et al., 2013, p8, Figure 1.2)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 bwMode="auto">
          <a:xfrm>
            <a:off x="899592" y="1700808"/>
            <a:ext cx="7416824" cy="338437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8100" cap="flat" cmpd="thickThin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latin typeface="Times New Roman" pitchFamily="18" charset="0"/>
              </a:rPr>
              <a:t> </a:t>
            </a:r>
            <a:r>
              <a:rPr lang="en-GB" sz="2400" b="1" i="1" dirty="0">
                <a:latin typeface="Times New Roman" pitchFamily="18" charset="0"/>
              </a:rPr>
              <a:t>RESEARCH</a:t>
            </a:r>
            <a:r>
              <a:rPr lang="en-GB" sz="2400" dirty="0">
                <a:latin typeface="Times New Roman" pitchFamily="18" charset="0"/>
              </a:rPr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b="1" i="1" dirty="0">
                <a:latin typeface="Times New Roman" pitchFamily="18" charset="0"/>
              </a:rPr>
              <a:t> METHODS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2400" b="1" i="1" dirty="0"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800" b="1" i="1" dirty="0"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b="1" i="1" dirty="0">
                <a:latin typeface="Times New Roman" pitchFamily="18" charset="0"/>
              </a:rPr>
              <a:t>DATA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b="1" i="1" dirty="0">
                <a:latin typeface="Times New Roman" pitchFamily="18" charset="0"/>
              </a:rPr>
              <a:t>COLLECTION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059832" y="1700808"/>
            <a:ext cx="72008" cy="33843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5724128" y="1700808"/>
            <a:ext cx="72008" cy="33843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899592" y="3501008"/>
            <a:ext cx="741682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076340" y="1691516"/>
            <a:ext cx="262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IDIOGRAPHIC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7232" y="1691516"/>
            <a:ext cx="262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NOMOTHETIC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87582" y="2003697"/>
            <a:ext cx="2564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Qualitative. </a:t>
            </a:r>
          </a:p>
          <a:p>
            <a:pPr algn="ctr"/>
            <a:r>
              <a:rPr lang="en-GB" sz="2000" dirty="0"/>
              <a:t>Use of case studies. Some cross-study comparison possible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378" y="1988115"/>
            <a:ext cx="26408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/>
              <a:t>Quantitative.</a:t>
            </a:r>
          </a:p>
          <a:p>
            <a:pPr algn="ctr"/>
            <a:r>
              <a:rPr lang="en-GB" sz="1900" dirty="0"/>
              <a:t>Explore structure</a:t>
            </a:r>
          </a:p>
          <a:p>
            <a:pPr algn="ctr"/>
            <a:r>
              <a:rPr lang="en-GB" sz="1900" dirty="0"/>
              <a:t>Produce measures</a:t>
            </a:r>
          </a:p>
          <a:p>
            <a:pPr algn="ctr"/>
            <a:r>
              <a:rPr lang="en-GB" sz="1900" dirty="0"/>
              <a:t>Examine </a:t>
            </a:r>
            <a:r>
              <a:rPr lang="en-GB" sz="1900" dirty="0" err="1"/>
              <a:t>r’ships</a:t>
            </a:r>
            <a:r>
              <a:rPr lang="en-GB" sz="1900" dirty="0"/>
              <a:t> between variables</a:t>
            </a:r>
          </a:p>
          <a:p>
            <a:pPr algn="ctr"/>
            <a:r>
              <a:rPr lang="en-GB" sz="2000" dirty="0"/>
              <a:t> </a:t>
            </a:r>
          </a:p>
          <a:p>
            <a:pPr algn="ctr"/>
            <a:endParaRPr lang="en-GB" sz="2000" dirty="0"/>
          </a:p>
          <a:p>
            <a:pPr marL="342900" indent="-342900" algn="ctr">
              <a:buFontTx/>
              <a:buChar char="-"/>
            </a:pPr>
            <a:endParaRPr lang="en-GB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140368" y="3645024"/>
            <a:ext cx="2564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Diary studies, interviews, narratives, therapy session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52120" y="3717032"/>
            <a:ext cx="2772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Self-report </a:t>
            </a:r>
          </a:p>
          <a:p>
            <a:pPr algn="ctr"/>
            <a:r>
              <a:rPr lang="en-GB" sz="2000" dirty="0"/>
              <a:t>personality questionnaires</a:t>
            </a:r>
          </a:p>
        </p:txBody>
      </p:sp>
    </p:spTree>
    <p:extLst>
      <p:ext uri="{BB962C8B-B14F-4D97-AF65-F5344CB8AC3E}">
        <p14:creationId xmlns:p14="http://schemas.microsoft.com/office/powerpoint/2010/main" val="21112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hape 1037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9144000" cy="1006475"/>
          </a:xfrm>
        </p:spPr>
        <p:txBody>
          <a:bodyPr/>
          <a:lstStyle/>
          <a:p>
            <a:pPr algn="ctr" defTabSz="914400" eaLnBrk="1" hangingPunct="1"/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</a:t>
            </a:r>
            <a:b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Idiographic and Nomothetic 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Approaches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23850" y="5749925"/>
            <a:ext cx="8534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GB" sz="1200" dirty="0"/>
              <a:t>(Adapted from </a:t>
            </a:r>
            <a:r>
              <a:rPr lang="en-GB" sz="1200" dirty="0" err="1"/>
              <a:t>Maltby</a:t>
            </a:r>
            <a:r>
              <a:rPr lang="en-GB" sz="1200" dirty="0"/>
              <a:t>, et al., 2013, p8, Figure 1.2)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 bwMode="auto">
          <a:xfrm>
            <a:off x="899592" y="1700808"/>
            <a:ext cx="7416824" cy="338437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8100" cap="flat" cmpd="thickThin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2400" dirty="0"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2000" b="1" i="1" dirty="0"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i="1" dirty="0">
                <a:latin typeface="Times New Roman" pitchFamily="18" charset="0"/>
              </a:rPr>
              <a:t>ADVANTAGES</a:t>
            </a:r>
            <a:endParaRPr kumimoji="0" lang="en-GB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2000" b="1" i="1" dirty="0"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2000" b="1" i="1" dirty="0"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800" b="1" i="1" dirty="0">
              <a:latin typeface="Times New Roman" pitchFamily="18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i="1" dirty="0">
                <a:latin typeface="Times New Roman" pitchFamily="18" charset="0"/>
              </a:rPr>
              <a:t>DISADVANTAGES</a:t>
            </a:r>
            <a:endParaRPr kumimoji="0" lang="en-GB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059832" y="1700808"/>
            <a:ext cx="72008" cy="33843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5724128" y="1700808"/>
            <a:ext cx="72008" cy="33843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899592" y="3501008"/>
            <a:ext cx="741682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076340" y="1763524"/>
            <a:ext cx="262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IDIOGRAPHIC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7232" y="1763524"/>
            <a:ext cx="262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NOMOTHETIC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4090" y="2348880"/>
            <a:ext cx="256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Depth of understanding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5796" y="2357935"/>
            <a:ext cx="2640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General principles</a:t>
            </a:r>
          </a:p>
          <a:p>
            <a:pPr algn="ctr"/>
            <a:r>
              <a:rPr lang="en-GB" sz="2000" dirty="0"/>
              <a:t>Predictive 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40368" y="3873242"/>
            <a:ext cx="256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Difficulty in generalization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5613" y="3565465"/>
            <a:ext cx="2772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Superficial understanding of individuals. Detailed training needed </a:t>
            </a:r>
          </a:p>
        </p:txBody>
      </p:sp>
    </p:spTree>
    <p:extLst>
      <p:ext uri="{BB962C8B-B14F-4D97-AF65-F5344CB8AC3E}">
        <p14:creationId xmlns:p14="http://schemas.microsoft.com/office/powerpoint/2010/main" val="88355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09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9144000" cy="800100"/>
          </a:xfrm>
        </p:spPr>
        <p:txBody>
          <a:bodyPr/>
          <a:lstStyle/>
          <a:p>
            <a:pPr marL="0" indent="0" algn="ctr" defTabSz="914400" eaLnBrk="1" hangingPunct="1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Personality Traits</a:t>
            </a:r>
          </a:p>
        </p:txBody>
      </p:sp>
      <p:sp>
        <p:nvSpPr>
          <p:cNvPr id="4099" name="Text Placeholder 4098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47788"/>
            <a:ext cx="6228184" cy="4419671"/>
          </a:xfrm>
          <a:noFill/>
        </p:spPr>
        <p:txBody>
          <a:bodyPr wrap="square">
            <a:spAutoFit/>
          </a:bodyPr>
          <a:lstStyle/>
          <a:p>
            <a:pPr defTabSz="914400" eaLnBrk="1" hangingPunct="1">
              <a:lnSpc>
                <a:spcPct val="85000"/>
              </a:lnSpc>
            </a:pPr>
            <a:r>
              <a:rPr lang="en-GB" altLang="zh-CN" dirty="0">
                <a:ea typeface="SimSun" pitchFamily="2" charset="-122"/>
              </a:rPr>
              <a:t>A trait is… </a:t>
            </a:r>
            <a:br>
              <a:rPr lang="en-GB" altLang="zh-CN" dirty="0">
                <a:ea typeface="SimSun" pitchFamily="2" charset="-122"/>
              </a:rPr>
            </a:br>
            <a:endParaRPr lang="en-GB" altLang="zh-CN" sz="800" dirty="0">
              <a:ea typeface="SimSun" pitchFamily="2" charset="-122"/>
            </a:endParaRPr>
          </a:p>
          <a:p>
            <a:pPr marL="0" indent="0" defTabSz="914400" eaLnBrk="1" hangingPunct="1">
              <a:lnSpc>
                <a:spcPct val="85000"/>
              </a:lnSpc>
              <a:buNone/>
            </a:pPr>
            <a:r>
              <a:rPr lang="en-GB" altLang="zh-CN" dirty="0">
                <a:solidFill>
                  <a:schemeClr val="accent2"/>
                </a:solidFill>
                <a:ea typeface="SimSun" pitchFamily="2" charset="-122"/>
              </a:rPr>
              <a:t>   </a:t>
            </a:r>
            <a:r>
              <a:rPr lang="en-GB" altLang="zh-CN" sz="2400" dirty="0">
                <a:solidFill>
                  <a:schemeClr val="accent2"/>
                </a:solidFill>
                <a:ea typeface="SimSun" pitchFamily="2" charset="-122"/>
              </a:rPr>
              <a:t> ‘…a dimension of personality used to         </a:t>
            </a:r>
          </a:p>
          <a:p>
            <a:pPr marL="0" indent="0" defTabSz="914400" eaLnBrk="1" hangingPunct="1">
              <a:lnSpc>
                <a:spcPct val="85000"/>
              </a:lnSpc>
              <a:buNone/>
            </a:pPr>
            <a:r>
              <a:rPr lang="en-GB" altLang="zh-CN" sz="2400" dirty="0">
                <a:solidFill>
                  <a:schemeClr val="accent2"/>
                </a:solidFill>
                <a:ea typeface="SimSun" pitchFamily="2" charset="-122"/>
              </a:rPr>
              <a:t>     categorise people according to the   </a:t>
            </a:r>
          </a:p>
          <a:p>
            <a:pPr marL="0" indent="0" defTabSz="914400" eaLnBrk="1" hangingPunct="1">
              <a:lnSpc>
                <a:spcPct val="85000"/>
              </a:lnSpc>
              <a:buNone/>
            </a:pPr>
            <a:r>
              <a:rPr lang="en-GB" altLang="zh-CN" sz="2400" dirty="0">
                <a:solidFill>
                  <a:schemeClr val="accent2"/>
                </a:solidFill>
                <a:ea typeface="SimSun" pitchFamily="2" charset="-122"/>
              </a:rPr>
              <a:t>     degree to which they manifest a </a:t>
            </a:r>
          </a:p>
          <a:p>
            <a:pPr marL="0" indent="0" defTabSz="914400" eaLnBrk="1" hangingPunct="1">
              <a:lnSpc>
                <a:spcPct val="85000"/>
              </a:lnSpc>
              <a:buNone/>
            </a:pPr>
            <a:r>
              <a:rPr lang="en-GB" altLang="zh-CN" sz="2400" dirty="0">
                <a:solidFill>
                  <a:schemeClr val="accent2"/>
                </a:solidFill>
                <a:ea typeface="SimSun" pitchFamily="2" charset="-122"/>
              </a:rPr>
              <a:t>     particular characteristic.’ </a:t>
            </a:r>
            <a:r>
              <a:rPr lang="en-GB" altLang="zh-CN" sz="2400" dirty="0">
                <a:solidFill>
                  <a:srgbClr val="FF0000"/>
                </a:solidFill>
                <a:ea typeface="SimSun" pitchFamily="2" charset="-122"/>
              </a:rPr>
              <a:t>(Burger,1997)</a:t>
            </a:r>
            <a:r>
              <a:rPr lang="en-GB" altLang="zh-CN" sz="2400" dirty="0">
                <a:solidFill>
                  <a:schemeClr val="accent2"/>
                </a:solidFill>
                <a:ea typeface="SimSun" pitchFamily="2" charset="-122"/>
              </a:rPr>
              <a:t>.</a:t>
            </a:r>
          </a:p>
          <a:p>
            <a:pPr marL="457200" lvl="1" indent="0">
              <a:lnSpc>
                <a:spcPct val="85000"/>
              </a:lnSpc>
              <a:buNone/>
            </a:pPr>
            <a:endParaRPr lang="en-GB" altLang="zh-CN" sz="2200" dirty="0">
              <a:solidFill>
                <a:schemeClr val="accent2"/>
              </a:solidFill>
              <a:ea typeface="SimSun" pitchFamily="2" charset="-122"/>
            </a:endParaRPr>
          </a:p>
          <a:p>
            <a:pPr marL="457200" lvl="1" indent="0">
              <a:lnSpc>
                <a:spcPct val="85000"/>
              </a:lnSpc>
              <a:buNone/>
            </a:pPr>
            <a:endParaRPr lang="en-GB" altLang="zh-CN" sz="2200" dirty="0">
              <a:solidFill>
                <a:schemeClr val="accent2"/>
              </a:solidFill>
              <a:ea typeface="SimSun" pitchFamily="2" charset="-122"/>
            </a:endParaRPr>
          </a:p>
          <a:p>
            <a:pPr marL="457200" lvl="1" indent="0">
              <a:lnSpc>
                <a:spcPct val="85000"/>
              </a:lnSpc>
              <a:buNone/>
            </a:pPr>
            <a:r>
              <a:rPr lang="en-GB" altLang="zh-CN" sz="2400" dirty="0">
                <a:solidFill>
                  <a:schemeClr val="accent2"/>
                </a:solidFill>
                <a:ea typeface="SimSun" pitchFamily="2" charset="-122"/>
              </a:rPr>
              <a:t>‘…conditional probability of a category of behaviours in a category of contexts’.       </a:t>
            </a:r>
            <a:r>
              <a:rPr lang="en-GB" altLang="zh-CN" sz="2400" dirty="0">
                <a:solidFill>
                  <a:srgbClr val="FF0000"/>
                </a:solidFill>
                <a:ea typeface="SimSun" pitchFamily="2" charset="-122"/>
              </a:rPr>
              <a:t>(</a:t>
            </a:r>
            <a:r>
              <a:rPr lang="en-GB" altLang="zh-CN" sz="2400" dirty="0" err="1">
                <a:solidFill>
                  <a:srgbClr val="FF0000"/>
                </a:solidFill>
                <a:ea typeface="SimSun" pitchFamily="2" charset="-122"/>
              </a:rPr>
              <a:t>Mischel</a:t>
            </a:r>
            <a:r>
              <a:rPr lang="en-GB" altLang="zh-CN" sz="2400" dirty="0">
                <a:solidFill>
                  <a:srgbClr val="FF0000"/>
                </a:solidFill>
                <a:ea typeface="SimSun" pitchFamily="2" charset="-122"/>
              </a:rPr>
              <a:t>, 1999)</a:t>
            </a:r>
            <a:r>
              <a:rPr lang="en-GB" altLang="zh-CN" sz="2400" dirty="0">
                <a:solidFill>
                  <a:schemeClr val="accent2"/>
                </a:solidFill>
                <a:ea typeface="SimSun" pitchFamily="2" charset="-122"/>
              </a:rPr>
              <a:t>.</a:t>
            </a:r>
          </a:p>
          <a:p>
            <a:pPr defTabSz="914400" eaLnBrk="1" hangingPunct="1">
              <a:lnSpc>
                <a:spcPct val="85000"/>
              </a:lnSpc>
            </a:pPr>
            <a:endParaRPr lang="en-GB" altLang="zh-CN" sz="2400" dirty="0">
              <a:ea typeface="SimSun" pitchFamily="2" charset="-122"/>
            </a:endParaRPr>
          </a:p>
        </p:txBody>
      </p:sp>
      <p:pic>
        <p:nvPicPr>
          <p:cNvPr id="1026" name="Picture 2" descr="http://media2.picsearch.com/is?Ptr3vKlH-Hxl0DFzoafNa5TehEZtQHYMu_6Ix7Hpox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44824"/>
            <a:ext cx="2808312" cy="2830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0302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09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9144000" cy="798513"/>
          </a:xfrm>
        </p:spPr>
        <p:txBody>
          <a:bodyPr/>
          <a:lstStyle/>
          <a:p>
            <a:pPr marL="0" indent="0" algn="ctr" defTabSz="914400" eaLnBrk="1" hangingPunct="1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Personality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Traits</a:t>
            </a:r>
          </a:p>
        </p:txBody>
      </p:sp>
      <p:sp>
        <p:nvSpPr>
          <p:cNvPr id="4099" name="Text Placeholder 4098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41438"/>
            <a:ext cx="8396288" cy="3016210"/>
          </a:xfrm>
          <a:noFill/>
        </p:spPr>
        <p:txBody>
          <a:bodyPr>
            <a:spAutoFit/>
          </a:bodyPr>
          <a:lstStyle/>
          <a:p>
            <a:pPr marL="0" indent="0" defTabSz="914400" eaLnBrk="1" hangingPunct="1">
              <a:lnSpc>
                <a:spcPct val="85000"/>
              </a:lnSpc>
              <a:buNone/>
            </a:pPr>
            <a:endParaRPr lang="en-GB" altLang="zh-CN" sz="2400" dirty="0">
              <a:ea typeface="SimSun" pitchFamily="2" charset="-122"/>
            </a:endParaRPr>
          </a:p>
          <a:p>
            <a:pPr defTabSz="914400" eaLnBrk="1" hangingPunct="1">
              <a:lnSpc>
                <a:spcPct val="85000"/>
              </a:lnSpc>
            </a:pPr>
            <a:r>
              <a:rPr lang="en-GB" altLang="zh-CN" sz="3600" dirty="0">
                <a:ea typeface="SimSun" pitchFamily="2" charset="-122"/>
              </a:rPr>
              <a:t>Assumptions</a:t>
            </a:r>
          </a:p>
          <a:p>
            <a:pPr marL="0" indent="0" defTabSz="914400" eaLnBrk="1" hangingPunct="1">
              <a:lnSpc>
                <a:spcPct val="85000"/>
              </a:lnSpc>
              <a:buNone/>
            </a:pPr>
            <a:endParaRPr lang="en-GB" altLang="zh-CN" sz="1000" dirty="0">
              <a:ea typeface="SimSun" pitchFamily="2" charset="-122"/>
            </a:endParaRPr>
          </a:p>
          <a:p>
            <a:pPr lvl="1">
              <a:lnSpc>
                <a:spcPct val="85000"/>
              </a:lnSpc>
            </a:pPr>
            <a:r>
              <a:rPr lang="en-GB" altLang="zh-CN" dirty="0">
                <a:solidFill>
                  <a:schemeClr val="accent2"/>
                </a:solidFill>
                <a:ea typeface="SimSun" pitchFamily="2" charset="-122"/>
              </a:rPr>
              <a:t>Stable over time</a:t>
            </a:r>
          </a:p>
          <a:p>
            <a:pPr lvl="1">
              <a:lnSpc>
                <a:spcPct val="85000"/>
              </a:lnSpc>
            </a:pPr>
            <a:r>
              <a:rPr lang="en-GB" altLang="zh-CN" dirty="0">
                <a:solidFill>
                  <a:schemeClr val="accent2"/>
                </a:solidFill>
                <a:ea typeface="SimSun" pitchFamily="2" charset="-122"/>
              </a:rPr>
              <a:t>Stable across context</a:t>
            </a:r>
            <a:br>
              <a:rPr lang="en-GB" altLang="zh-CN" dirty="0">
                <a:solidFill>
                  <a:schemeClr val="accent2"/>
                </a:solidFill>
                <a:ea typeface="SimSun" pitchFamily="2" charset="-122"/>
              </a:rPr>
            </a:br>
            <a:endParaRPr lang="en-GB" altLang="zh-CN" dirty="0">
              <a:solidFill>
                <a:schemeClr val="accent2"/>
              </a:solidFill>
              <a:ea typeface="SimSun" pitchFamily="2" charset="-122"/>
            </a:endParaRPr>
          </a:p>
          <a:p>
            <a:pPr>
              <a:lnSpc>
                <a:spcPct val="85000"/>
              </a:lnSpc>
            </a:pPr>
            <a:r>
              <a:rPr lang="en-GB" altLang="zh-CN" sz="3600" dirty="0">
                <a:ea typeface="SimSun" pitchFamily="2" charset="-122"/>
              </a:rPr>
              <a:t>Nomothetic approach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628799"/>
            <a:ext cx="3024336" cy="394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09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640"/>
            <a:ext cx="9144000" cy="1439862"/>
          </a:xfrm>
        </p:spPr>
        <p:txBody>
          <a:bodyPr/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the Trait Approach</a:t>
            </a:r>
            <a:br>
              <a:rPr lang="en-GB" sz="4400" b="1" dirty="0"/>
            </a:br>
            <a:endParaRPr lang="en-GB" sz="4400" b="1" dirty="0"/>
          </a:p>
        </p:txBody>
      </p:sp>
      <p:sp>
        <p:nvSpPr>
          <p:cNvPr id="4099" name="Text Placeholder 4098"/>
          <p:cNvSpPr>
            <a:spLocks noGrp="1" noChangeArrowheads="1"/>
          </p:cNvSpPr>
          <p:nvPr>
            <p:ph type="body" idx="4294967295"/>
          </p:nvPr>
        </p:nvSpPr>
        <p:spPr>
          <a:xfrm>
            <a:off x="568200" y="1175203"/>
            <a:ext cx="8396288" cy="3837973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GB" altLang="zh-CN" dirty="0">
                <a:ea typeface="SimSun" pitchFamily="2" charset="-122"/>
              </a:rPr>
              <a:t>The Lexical Hypothesis </a:t>
            </a:r>
            <a:r>
              <a:rPr lang="en-GB" altLang="zh-CN" sz="2400" dirty="0">
                <a:ea typeface="SimSun" pitchFamily="2" charset="-122"/>
              </a:rPr>
              <a:t>(Galton, 1884) </a:t>
            </a:r>
          </a:p>
          <a:p>
            <a:pPr>
              <a:lnSpc>
                <a:spcPct val="85000"/>
              </a:lnSpc>
            </a:pPr>
            <a:r>
              <a:rPr lang="en-GB" altLang="zh-CN" sz="2800" dirty="0" err="1">
                <a:ea typeface="SimSun" pitchFamily="2" charset="-122"/>
              </a:rPr>
              <a:t>Allport</a:t>
            </a:r>
            <a:r>
              <a:rPr lang="en-GB" altLang="zh-CN" sz="2800" dirty="0">
                <a:ea typeface="SimSun" pitchFamily="2" charset="-122"/>
              </a:rPr>
              <a:t> &amp; </a:t>
            </a:r>
            <a:r>
              <a:rPr lang="en-GB" altLang="zh-CN" sz="2800" dirty="0" err="1">
                <a:ea typeface="SimSun" pitchFamily="2" charset="-122"/>
              </a:rPr>
              <a:t>Odbert</a:t>
            </a:r>
            <a:r>
              <a:rPr lang="en-GB" altLang="zh-CN" sz="2800" dirty="0">
                <a:ea typeface="SimSun" pitchFamily="2" charset="-122"/>
              </a:rPr>
              <a:t> (1936)</a:t>
            </a:r>
          </a:p>
          <a:p>
            <a:pPr marL="717550" lvl="1" indent="-317500"/>
            <a:r>
              <a:rPr lang="en-GB" altLang="zh-CN" sz="2600" dirty="0">
                <a:solidFill>
                  <a:schemeClr val="accent2"/>
                </a:solidFill>
                <a:ea typeface="SimSun" pitchFamily="2" charset="-122"/>
              </a:rPr>
              <a:t>18,000 words identified</a:t>
            </a:r>
          </a:p>
          <a:p>
            <a:pPr marL="717550" lvl="1" indent="-317500"/>
            <a:r>
              <a:rPr lang="en-GB" altLang="zh-CN" sz="2600" dirty="0">
                <a:solidFill>
                  <a:schemeClr val="accent2"/>
                </a:solidFill>
                <a:ea typeface="SimSun" pitchFamily="2" charset="-122"/>
              </a:rPr>
              <a:t>4,500 describing personality traits</a:t>
            </a:r>
          </a:p>
          <a:p>
            <a:pPr marL="400050" lvl="1" indent="0">
              <a:buNone/>
            </a:pPr>
            <a:endParaRPr lang="en-GB" altLang="zh-CN" sz="2600" dirty="0">
              <a:ea typeface="SimSun" pitchFamily="2" charset="-122"/>
            </a:endParaRPr>
          </a:p>
          <a:p>
            <a:pPr marL="457200" lvl="1" indent="0">
              <a:lnSpc>
                <a:spcPct val="85000"/>
              </a:lnSpc>
              <a:buNone/>
            </a:pPr>
            <a:endParaRPr lang="en-GB" altLang="zh-CN" dirty="0">
              <a:solidFill>
                <a:schemeClr val="accent2"/>
              </a:solidFill>
              <a:ea typeface="SimSun" pitchFamily="2" charset="-122"/>
            </a:endParaRPr>
          </a:p>
          <a:p>
            <a:pPr lvl="1">
              <a:lnSpc>
                <a:spcPct val="85000"/>
              </a:lnSpc>
            </a:pPr>
            <a:endParaRPr lang="en-GB" altLang="zh-CN" dirty="0">
              <a:solidFill>
                <a:schemeClr val="accent2"/>
              </a:solidFill>
              <a:ea typeface="SimSun" pitchFamily="2" charset="-122"/>
            </a:endParaRPr>
          </a:p>
          <a:p>
            <a:pPr>
              <a:lnSpc>
                <a:spcPct val="85000"/>
              </a:lnSpc>
            </a:pPr>
            <a:endParaRPr lang="en-GB" altLang="zh-CN" sz="3200" dirty="0">
              <a:ea typeface="SimSun" pitchFamily="2" charset="-122"/>
            </a:endParaRPr>
          </a:p>
        </p:txBody>
      </p:sp>
      <p:pic>
        <p:nvPicPr>
          <p:cNvPr id="1027" name="Picture 3" descr="C:\Users\User\Desktop\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4972236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859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8499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05607"/>
            <a:ext cx="9144000" cy="719137"/>
          </a:xfrm>
        </p:spPr>
        <p:txBody>
          <a:bodyPr/>
          <a:lstStyle/>
          <a:p>
            <a:pPr marL="0" indent="0" algn="ctr" defTabSz="914400" eaLnBrk="1" hangingPunct="1"/>
            <a:r>
              <a:rPr lang="en-GB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The Structure of Personality </a:t>
            </a:r>
            <a:br>
              <a:rPr lang="en-GB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</a:br>
            <a:r>
              <a:rPr lang="en-GB" altLang="zh-CN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(</a:t>
            </a:r>
            <a:r>
              <a:rPr lang="en-GB" altLang="zh-CN" sz="3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Allport</a:t>
            </a:r>
            <a:r>
              <a:rPr lang="en-GB" altLang="zh-CN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, 1961)</a:t>
            </a:r>
            <a:endParaRPr lang="en-GB" sz="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95" name="Shape 84994"/>
          <p:cNvSpPr>
            <a:spLocks noGrp="1" noChangeArrowheads="1"/>
          </p:cNvSpPr>
          <p:nvPr>
            <p:ph type="body" idx="4294967295"/>
          </p:nvPr>
        </p:nvSpPr>
        <p:spPr>
          <a:xfrm>
            <a:off x="72032" y="1516371"/>
            <a:ext cx="7380288" cy="4013406"/>
          </a:xfrm>
          <a:noFill/>
        </p:spPr>
        <p:txBody>
          <a:bodyPr wrap="square">
            <a:spAutoFit/>
          </a:bodyPr>
          <a:lstStyle/>
          <a:p>
            <a:pPr marL="317500" indent="-317500" defTabSz="914400" eaLnBrk="1" hangingPunct="1"/>
            <a:r>
              <a:rPr lang="en-GB" altLang="zh-CN" dirty="0">
                <a:ea typeface="SimSun" pitchFamily="2" charset="-122"/>
              </a:rPr>
              <a:t>Personality traits</a:t>
            </a:r>
          </a:p>
          <a:p>
            <a:pPr marL="717550" lvl="1" indent="-317500"/>
            <a:r>
              <a:rPr lang="en-GB" altLang="zh-CN" dirty="0">
                <a:solidFill>
                  <a:srgbClr val="FF0000"/>
                </a:solidFill>
                <a:ea typeface="SimSun" pitchFamily="2" charset="-122"/>
              </a:rPr>
              <a:t>Cardinal traits                                                   </a:t>
            </a:r>
            <a:r>
              <a:rPr lang="en-GB" altLang="zh-CN" dirty="0">
                <a:ea typeface="SimSun" pitchFamily="2" charset="-122"/>
              </a:rPr>
              <a:t>single dominating trait</a:t>
            </a:r>
            <a:br>
              <a:rPr lang="en-GB" altLang="zh-CN" dirty="0">
                <a:ea typeface="SimSun" pitchFamily="2" charset="-122"/>
              </a:rPr>
            </a:br>
            <a:r>
              <a:rPr lang="en-GB" altLang="zh-CN" dirty="0">
                <a:ea typeface="SimSun" pitchFamily="2" charset="-122"/>
              </a:rPr>
              <a:t> e.g., competitiveness</a:t>
            </a:r>
            <a:br>
              <a:rPr lang="en-GB" altLang="zh-CN" dirty="0">
                <a:ea typeface="SimSun" pitchFamily="2" charset="-122"/>
              </a:rPr>
            </a:br>
            <a:endParaRPr lang="en-GB" altLang="zh-CN" sz="1000" dirty="0">
              <a:ea typeface="SimSun" pitchFamily="2" charset="-122"/>
            </a:endParaRPr>
          </a:p>
          <a:p>
            <a:pPr marL="717550" lvl="1" indent="-317500"/>
            <a:r>
              <a:rPr lang="en-GB" altLang="zh-CN" dirty="0">
                <a:solidFill>
                  <a:srgbClr val="FF0000"/>
                </a:solidFill>
                <a:ea typeface="SimSun" pitchFamily="2" charset="-122"/>
              </a:rPr>
              <a:t>Central traits                                                       </a:t>
            </a:r>
            <a:r>
              <a:rPr lang="en-GB" altLang="zh-CN" dirty="0">
                <a:ea typeface="SimSun" pitchFamily="2" charset="-122"/>
              </a:rPr>
              <a:t>5-10 best descriptors </a:t>
            </a:r>
          </a:p>
          <a:p>
            <a:pPr marL="717550" lvl="1" indent="-317500"/>
            <a:r>
              <a:rPr lang="en-GB" altLang="zh-CN" dirty="0">
                <a:solidFill>
                  <a:srgbClr val="FF0000"/>
                </a:solidFill>
                <a:ea typeface="SimSun" pitchFamily="2" charset="-122"/>
              </a:rPr>
              <a:t>Secondary traits                                       </a:t>
            </a:r>
            <a:r>
              <a:rPr lang="en-GB" altLang="zh-CN" dirty="0">
                <a:ea typeface="SimSun" pitchFamily="2" charset="-122"/>
              </a:rPr>
              <a:t>preference rather than </a:t>
            </a:r>
            <a:r>
              <a:rPr lang="en-GB" altLang="zh-CN" dirty="0">
                <a:solidFill>
                  <a:srgbClr val="000000"/>
                </a:solidFill>
                <a:ea typeface="SimSun" pitchFamily="2" charset="-122"/>
              </a:rPr>
              <a:t>core</a:t>
            </a:r>
          </a:p>
        </p:txBody>
      </p:sp>
      <p:pic>
        <p:nvPicPr>
          <p:cNvPr id="5122" name="Picture 2" descr="http://media2.picsearch.com/is?KVvQufqofkBwENa9TaUWTHrRz1AcyWWZtUdbw3AiH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789744" cy="41044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20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hape 8601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9144000" cy="873125"/>
          </a:xfrm>
        </p:spPr>
        <p:txBody>
          <a:bodyPr/>
          <a:lstStyle/>
          <a:p>
            <a:pPr marL="0" indent="0" algn="ctr" defTabSz="914400" eaLnBrk="1" hangingPunct="1"/>
            <a:r>
              <a:rPr lang="en-GB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Distinguishing Trait Types </a:t>
            </a:r>
            <a:r>
              <a:rPr lang="en-GB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(</a:t>
            </a:r>
            <a:r>
              <a:rPr lang="en-GB" altLang="zh-CN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Cattell</a:t>
            </a:r>
            <a:r>
              <a:rPr lang="en-GB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, 1965)</a:t>
            </a:r>
            <a:endParaRPr lang="en-GB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loud 2"/>
          <p:cNvSpPr/>
          <p:nvPr/>
        </p:nvSpPr>
        <p:spPr bwMode="auto">
          <a:xfrm>
            <a:off x="2332784" y="2358945"/>
            <a:ext cx="4536504" cy="2297960"/>
          </a:xfrm>
          <a:prstGeom prst="cloud">
            <a:avLst/>
          </a:prstGeom>
          <a:solidFill>
            <a:srgbClr val="7030A0">
              <a:alpha val="7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2648" y="2761473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i="1" dirty="0"/>
              <a:t>Types of Traits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484784"/>
            <a:ext cx="1656184" cy="64633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Constitutional Traits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4647" y="5168980"/>
            <a:ext cx="1656184" cy="64633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Common Traits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8304" y="3507925"/>
            <a:ext cx="1656184" cy="64633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Dynamic</a:t>
            </a:r>
          </a:p>
          <a:p>
            <a:pPr algn="ctr"/>
            <a:r>
              <a:rPr lang="en-GB" dirty="0"/>
              <a:t>Traits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21550" y="1589675"/>
            <a:ext cx="1656184" cy="369332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Ability Traits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15816" y="1128010"/>
            <a:ext cx="2664296" cy="64633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Environmental-</a:t>
            </a:r>
            <a:r>
              <a:rPr lang="en-GB" dirty="0" err="1"/>
              <a:t>Mold</a:t>
            </a:r>
            <a:r>
              <a:rPr lang="en-GB" dirty="0"/>
              <a:t> Traits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911" y="5190201"/>
            <a:ext cx="2664296" cy="64633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Temperament </a:t>
            </a:r>
          </a:p>
          <a:p>
            <a:pPr algn="ctr"/>
            <a:r>
              <a:rPr lang="en-GB" dirty="0"/>
              <a:t>Traits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3777136"/>
            <a:ext cx="1656184" cy="369332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Unique Traits </a:t>
            </a:r>
          </a:p>
        </p:txBody>
      </p:sp>
      <p:cxnSp>
        <p:nvCxnSpPr>
          <p:cNvPr id="25" name="Straight Connector 24"/>
          <p:cNvCxnSpPr>
            <a:stCxn id="5" idx="2"/>
          </p:cNvCxnSpPr>
          <p:nvPr/>
        </p:nvCxnSpPr>
        <p:spPr bwMode="auto">
          <a:xfrm>
            <a:off x="1439652" y="2131115"/>
            <a:ext cx="1476164" cy="63035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endCxn id="10" idx="2"/>
          </p:cNvCxnSpPr>
          <p:nvPr/>
        </p:nvCxnSpPr>
        <p:spPr bwMode="auto">
          <a:xfrm flipV="1">
            <a:off x="6372200" y="1959007"/>
            <a:ext cx="1377442" cy="8024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endCxn id="3" idx="2"/>
          </p:cNvCxnSpPr>
          <p:nvPr/>
        </p:nvCxnSpPr>
        <p:spPr bwMode="auto">
          <a:xfrm flipV="1">
            <a:off x="1207659" y="3507925"/>
            <a:ext cx="1139197" cy="269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8" idx="0"/>
          </p:cNvCxnSpPr>
          <p:nvPr/>
        </p:nvCxnSpPr>
        <p:spPr bwMode="auto">
          <a:xfrm flipV="1">
            <a:off x="2222739" y="4509120"/>
            <a:ext cx="1125125" cy="6598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endCxn id="3" idx="3"/>
          </p:cNvCxnSpPr>
          <p:nvPr/>
        </p:nvCxnSpPr>
        <p:spPr bwMode="auto">
          <a:xfrm>
            <a:off x="4247964" y="1807949"/>
            <a:ext cx="353072" cy="6823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endCxn id="12" idx="0"/>
          </p:cNvCxnSpPr>
          <p:nvPr/>
        </p:nvCxnSpPr>
        <p:spPr bwMode="auto">
          <a:xfrm>
            <a:off x="5340276" y="4288874"/>
            <a:ext cx="1009783" cy="9013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>
            <a:endCxn id="9" idx="1"/>
          </p:cNvCxnSpPr>
          <p:nvPr/>
        </p:nvCxnSpPr>
        <p:spPr bwMode="auto">
          <a:xfrm>
            <a:off x="6732240" y="3778405"/>
            <a:ext cx="576064" cy="5268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8442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09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9144000" cy="641350"/>
          </a:xfrm>
        </p:spPr>
        <p:txBody>
          <a:bodyPr/>
          <a:lstStyle/>
          <a:p>
            <a:pPr algn="ctr" defTabSz="914400" eaLnBrk="1" hangingPunct="1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 &amp; Objectives</a:t>
            </a:r>
          </a:p>
        </p:txBody>
      </p:sp>
      <p:sp>
        <p:nvSpPr>
          <p:cNvPr id="4099" name="Text Placeholder 4098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25885"/>
            <a:ext cx="8892480" cy="4751387"/>
          </a:xfrm>
        </p:spPr>
        <p:txBody>
          <a:bodyPr/>
          <a:lstStyle/>
          <a:p>
            <a:pPr lvl="1">
              <a:spcBef>
                <a:spcPts val="1200"/>
              </a:spcBef>
            </a:pPr>
            <a:r>
              <a:rPr lang="en-GB" sz="2500" dirty="0"/>
              <a:t>Understand the rationale for studying the Psychology of Personality, its context &amp; main theoretical approaches </a:t>
            </a:r>
            <a:endParaRPr lang="en-US" sz="2500" dirty="0"/>
          </a:p>
          <a:p>
            <a:pPr lvl="1">
              <a:spcBef>
                <a:spcPts val="1200"/>
              </a:spcBef>
            </a:pPr>
            <a:r>
              <a:rPr lang="en-GB" sz="2500" dirty="0"/>
              <a:t>Review the historical roots of (modern) personality theory</a:t>
            </a:r>
            <a:endParaRPr lang="en-GB" sz="2500" u="sng" dirty="0"/>
          </a:p>
          <a:p>
            <a:pPr lvl="1">
              <a:spcBef>
                <a:spcPts val="1200"/>
              </a:spcBef>
            </a:pPr>
            <a:r>
              <a:rPr lang="en-GB" sz="2500" dirty="0"/>
              <a:t>Critically evaluate Trait Theory,                                focusing on  including the work of:</a:t>
            </a:r>
          </a:p>
          <a:p>
            <a:pPr lvl="2">
              <a:spcBef>
                <a:spcPts val="1200"/>
              </a:spcBef>
            </a:pPr>
            <a:r>
              <a:rPr lang="en-GB" sz="2200" dirty="0" err="1"/>
              <a:t>Allport</a:t>
            </a:r>
            <a:endParaRPr lang="en-GB" sz="2200" dirty="0"/>
          </a:p>
          <a:p>
            <a:pPr lvl="2">
              <a:spcBef>
                <a:spcPts val="1200"/>
              </a:spcBef>
            </a:pPr>
            <a:r>
              <a:rPr lang="en-GB" sz="2200" dirty="0" err="1"/>
              <a:t>Cattell</a:t>
            </a:r>
            <a:endParaRPr lang="en-GB" sz="2200" dirty="0"/>
          </a:p>
          <a:p>
            <a:pPr lvl="2">
              <a:spcBef>
                <a:spcPts val="1200"/>
              </a:spcBef>
            </a:pPr>
            <a:r>
              <a:rPr lang="en-GB" sz="2200" dirty="0" err="1"/>
              <a:t>Eysenck</a:t>
            </a:r>
            <a:endParaRPr lang="en-GB" sz="2200" dirty="0"/>
          </a:p>
          <a:p>
            <a:pPr lvl="2">
              <a:spcBef>
                <a:spcPts val="1200"/>
              </a:spcBef>
            </a:pPr>
            <a:r>
              <a:rPr lang="en-GB" sz="2200" dirty="0"/>
              <a:t>Costa &amp; McCrae</a:t>
            </a:r>
          </a:p>
          <a:p>
            <a:pPr lvl="2">
              <a:spcBef>
                <a:spcPts val="1200"/>
              </a:spcBef>
            </a:pPr>
            <a:endParaRPr lang="en-GB" sz="2200" dirty="0"/>
          </a:p>
          <a:p>
            <a:pPr lvl="1">
              <a:spcBef>
                <a:spcPts val="1200"/>
              </a:spcBef>
            </a:pPr>
            <a:endParaRPr lang="en-US" sz="26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10" y="2564904"/>
            <a:ext cx="3348086" cy="33306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04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09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800100"/>
          </a:xfrm>
        </p:spPr>
        <p:txBody>
          <a:bodyPr/>
          <a:lstStyle/>
          <a:p>
            <a:pPr algn="ctr"/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Using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Cattell’s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 Trait Distinctions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Text Placeholder 4098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80728"/>
            <a:ext cx="8820472" cy="2754600"/>
          </a:xfr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GB" altLang="zh-CN" sz="2800" dirty="0">
                <a:solidFill>
                  <a:schemeClr val="accent2"/>
                </a:solidFill>
                <a:ea typeface="SimSun" pitchFamily="2" charset="-122"/>
              </a:rPr>
              <a:t>Surface traits</a:t>
            </a:r>
          </a:p>
          <a:p>
            <a:pPr lvl="2">
              <a:lnSpc>
                <a:spcPct val="90000"/>
              </a:lnSpc>
            </a:pPr>
            <a:r>
              <a:rPr lang="en-GB" altLang="zh-CN" dirty="0">
                <a:ea typeface="SimSun" pitchFamily="2" charset="-122"/>
              </a:rPr>
              <a:t>Collections of trait descriptors that cluster together </a:t>
            </a:r>
          </a:p>
          <a:p>
            <a:pPr marL="914400" lvl="2" indent="0">
              <a:lnSpc>
                <a:spcPct val="90000"/>
              </a:lnSpc>
              <a:buNone/>
            </a:pPr>
            <a:r>
              <a:rPr lang="en-GB" altLang="zh-CN" dirty="0">
                <a:ea typeface="SimSun" pitchFamily="2" charset="-122"/>
              </a:rPr>
              <a:t>    in many individuals and situations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GB" altLang="zh-CN" sz="1000" dirty="0">
              <a:ea typeface="SimSun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GB" altLang="zh-CN" sz="2800" dirty="0">
                <a:solidFill>
                  <a:schemeClr val="accent2"/>
                </a:solidFill>
                <a:ea typeface="SimSun" pitchFamily="2" charset="-122"/>
              </a:rPr>
              <a:t>Source traits </a:t>
            </a:r>
          </a:p>
          <a:p>
            <a:pPr lvl="2">
              <a:lnSpc>
                <a:spcPct val="90000"/>
              </a:lnSpc>
            </a:pPr>
            <a:r>
              <a:rPr lang="en-GB" altLang="zh-CN" dirty="0">
                <a:ea typeface="SimSun" pitchFamily="2" charset="-122"/>
              </a:rPr>
              <a:t>Responsible for the observed variation in surface traits</a:t>
            </a:r>
          </a:p>
          <a:p>
            <a:pPr lvl="2">
              <a:lnSpc>
                <a:spcPct val="90000"/>
              </a:lnSpc>
            </a:pPr>
            <a:r>
              <a:rPr lang="en-GB" altLang="zh-CN" dirty="0">
                <a:ea typeface="SimSun" pitchFamily="2" charset="-122"/>
              </a:rPr>
              <a:t>Represent underlying structure of personality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8534" y="4088685"/>
            <a:ext cx="3888432" cy="492443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6200000" scaled="0"/>
          </a:gra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600" b="1" dirty="0"/>
              <a:t>Extraversion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60032" y="5517232"/>
            <a:ext cx="1656184" cy="40011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88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Hopeful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27784" y="5517232"/>
            <a:ext cx="1800200" cy="40011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88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Carefree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536" y="5517232"/>
            <a:ext cx="1800200" cy="400110"/>
          </a:xfrm>
          <a:prstGeom prst="rect">
            <a:avLst/>
          </a:prstGeom>
          <a:gradFill flip="none" rotWithShape="1">
            <a:gsLst>
              <a:gs pos="2000">
                <a:srgbClr val="0070C0"/>
              </a:gs>
              <a:gs pos="88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Sociable</a:t>
            </a:r>
          </a:p>
        </p:txBody>
      </p:sp>
      <p:sp>
        <p:nvSpPr>
          <p:cNvPr id="19" name="Bent-Up Arrow 18"/>
          <p:cNvSpPr/>
          <p:nvPr/>
        </p:nvSpPr>
        <p:spPr bwMode="auto">
          <a:xfrm rot="10800000">
            <a:off x="899592" y="4307324"/>
            <a:ext cx="1658942" cy="1209908"/>
          </a:xfrm>
          <a:prstGeom prst="bentUpArrow">
            <a:avLst>
              <a:gd name="adj1" fmla="val 16109"/>
              <a:gd name="adj2" fmla="val 26152"/>
              <a:gd name="adj3" fmla="val 23530"/>
            </a:avLst>
          </a:prstGeom>
          <a:solidFill>
            <a:schemeClr val="accent1">
              <a:alpha val="8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Bent-Up Arrow 19"/>
          <p:cNvSpPr/>
          <p:nvPr/>
        </p:nvSpPr>
        <p:spPr bwMode="auto">
          <a:xfrm rot="10800000" flipH="1">
            <a:off x="6446966" y="4307325"/>
            <a:ext cx="1797442" cy="1209908"/>
          </a:xfrm>
          <a:prstGeom prst="bentUpArrow">
            <a:avLst>
              <a:gd name="adj1" fmla="val 16109"/>
              <a:gd name="adj2" fmla="val 26152"/>
              <a:gd name="adj3" fmla="val 23530"/>
            </a:avLst>
          </a:prstGeom>
          <a:solidFill>
            <a:schemeClr val="accent1">
              <a:alpha val="8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Down Arrow 20"/>
          <p:cNvSpPr/>
          <p:nvPr/>
        </p:nvSpPr>
        <p:spPr bwMode="auto">
          <a:xfrm>
            <a:off x="3347864" y="4608591"/>
            <a:ext cx="360040" cy="940293"/>
          </a:xfrm>
          <a:prstGeom prst="downArrow">
            <a:avLst/>
          </a:prstGeom>
          <a:solidFill>
            <a:schemeClr val="accent1">
              <a:alpha val="8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5648781" y="4591042"/>
            <a:ext cx="360040" cy="926192"/>
          </a:xfrm>
          <a:prstGeom prst="downArrow">
            <a:avLst/>
          </a:prstGeom>
          <a:solidFill>
            <a:schemeClr val="accent1">
              <a:alpha val="8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04248" y="5517232"/>
            <a:ext cx="1872208" cy="400110"/>
          </a:xfrm>
          <a:prstGeom prst="rect">
            <a:avLst/>
          </a:prstGeom>
          <a:gradFill>
            <a:gsLst>
              <a:gs pos="0">
                <a:srgbClr val="0070C0"/>
              </a:gs>
              <a:gs pos="88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27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Contented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55776" y="5229200"/>
            <a:ext cx="388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Surface Traits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55776" y="3789040"/>
            <a:ext cx="388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err="1"/>
              <a:t>SourceTraits</a:t>
            </a:r>
            <a:endParaRPr lang="en-GB" i="1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323528" y="3717032"/>
            <a:ext cx="8640960" cy="23042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0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09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76250"/>
            <a:ext cx="9144000" cy="981075"/>
          </a:xfrm>
        </p:spPr>
        <p:txBody>
          <a:bodyPr/>
          <a:lstStyle/>
          <a:p>
            <a:pPr lvl="0" algn="ctr"/>
            <a:r>
              <a:rPr lang="en-GB" altLang="zh-CN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16 Major Source Factors </a:t>
            </a:r>
            <a:br>
              <a:rPr lang="en-GB" altLang="zh-CN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</a:br>
            <a:r>
              <a:rPr lang="en-GB" altLang="zh-CN" sz="1800" dirty="0">
                <a:ea typeface="SimSun" pitchFamily="2" charset="-122"/>
              </a:rPr>
              <a:t>16PF Questionnaire (</a:t>
            </a:r>
            <a:r>
              <a:rPr lang="en-GB" altLang="zh-CN" sz="1800" dirty="0" err="1">
                <a:ea typeface="SimSun" pitchFamily="2" charset="-122"/>
              </a:rPr>
              <a:t>Cattell</a:t>
            </a:r>
            <a:r>
              <a:rPr lang="en-GB" altLang="zh-CN" sz="1800" dirty="0">
                <a:ea typeface="SimSun" pitchFamily="2" charset="-122"/>
              </a:rPr>
              <a:t>, </a:t>
            </a:r>
            <a:r>
              <a:rPr lang="en-GB" altLang="zh-CN" sz="1800" dirty="0" err="1">
                <a:ea typeface="SimSun" pitchFamily="2" charset="-122"/>
              </a:rPr>
              <a:t>Eber</a:t>
            </a:r>
            <a:r>
              <a:rPr lang="en-GB" altLang="zh-CN" sz="1800" dirty="0">
                <a:ea typeface="SimSun" pitchFamily="2" charset="-122"/>
              </a:rPr>
              <a:t> &amp; </a:t>
            </a:r>
            <a:r>
              <a:rPr lang="en-GB" altLang="zh-CN" sz="1800" dirty="0" err="1">
                <a:ea typeface="SimSun" pitchFamily="2" charset="-122"/>
              </a:rPr>
              <a:t>Tatsuoka</a:t>
            </a:r>
            <a:r>
              <a:rPr lang="en-GB" altLang="zh-CN" sz="1800" dirty="0">
                <a:ea typeface="SimSun" pitchFamily="2" charset="-122"/>
              </a:rPr>
              <a:t>, 1970)</a:t>
            </a:r>
            <a:br>
              <a:rPr lang="en-GB" altLang="zh-CN" sz="1800" dirty="0">
                <a:solidFill>
                  <a:schemeClr val="tx1"/>
                </a:solidFill>
                <a:ea typeface="SimSun" pitchFamily="2" charset="-122"/>
              </a:rPr>
            </a:br>
            <a:endParaRPr lang="en-GB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03403"/>
              </p:ext>
            </p:extLst>
          </p:nvPr>
        </p:nvGraphicFramePr>
        <p:xfrm>
          <a:off x="395536" y="1700808"/>
          <a:ext cx="8388424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1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Factor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Popular Name        </a:t>
                      </a:r>
                      <a:r>
                        <a:rPr lang="en-GB" sz="2000" i="1" dirty="0">
                          <a:solidFill>
                            <a:schemeClr val="tx1"/>
                          </a:solidFill>
                        </a:rPr>
                        <a:t>(Technical Name)</a:t>
                      </a:r>
                      <a:endParaRPr lang="en-GB" sz="20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Factor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b="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Outgoing/Reserved 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(</a:t>
                      </a:r>
                      <a:r>
                        <a:rPr lang="en-GB" altLang="zh-CN" sz="2000" b="0" i="1" dirty="0" err="1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Affectothymia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/</a:t>
                      </a:r>
                      <a:r>
                        <a:rPr lang="en-GB" altLang="zh-CN" sz="2000" b="0" i="1" dirty="0" err="1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Schizothymia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)</a:t>
                      </a:r>
                      <a:endParaRPr lang="en-GB" sz="20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/>
                        <a:t>Factor</a:t>
                      </a:r>
                      <a:r>
                        <a:rPr lang="en-GB" sz="2000" b="1" baseline="0" dirty="0"/>
                        <a:t> B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dirty="0">
                          <a:ea typeface="SimSun" pitchFamily="2" charset="-122"/>
                        </a:rPr>
                        <a:t>Intelligence </a:t>
                      </a:r>
                      <a:endParaRPr lang="en-GB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/>
                        <a:t>Factor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dirty="0">
                          <a:ea typeface="SimSun" pitchFamily="2" charset="-122"/>
                        </a:rPr>
                        <a:t>Stable/Emotional 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(High ego strength/Low ego strength)</a:t>
                      </a:r>
                      <a:endParaRPr lang="en-GB" sz="20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/>
                        <a:t>Factor</a:t>
                      </a:r>
                      <a:r>
                        <a:rPr lang="en-GB" sz="2000" b="1" baseline="0" dirty="0"/>
                        <a:t> E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dirty="0">
                          <a:ea typeface="SimSun" pitchFamily="2" charset="-122"/>
                        </a:rPr>
                        <a:t>Assertive/Humble 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(Dominance/Submissiveness)</a:t>
                      </a:r>
                      <a:endParaRPr lang="en-GB" sz="20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/>
                        <a:t>Factor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dirty="0">
                          <a:ea typeface="SimSun" pitchFamily="2" charset="-122"/>
                        </a:rPr>
                        <a:t>Happy-go-lucky/Sober 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(</a:t>
                      </a:r>
                      <a:r>
                        <a:rPr lang="en-GB" altLang="zh-CN" sz="2000" i="1" dirty="0" err="1">
                          <a:ea typeface="SimSun" pitchFamily="2" charset="-122"/>
                        </a:rPr>
                        <a:t>Surgency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/</a:t>
                      </a:r>
                      <a:r>
                        <a:rPr lang="en-GB" altLang="zh-CN" sz="2000" i="1" dirty="0" err="1">
                          <a:ea typeface="SimSun" pitchFamily="2" charset="-122"/>
                        </a:rPr>
                        <a:t>Desurgency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)</a:t>
                      </a:r>
                      <a:endParaRPr lang="en-GB" sz="20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/>
                        <a:t>Factor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dirty="0">
                          <a:ea typeface="SimSun" pitchFamily="2" charset="-122"/>
                        </a:rPr>
                        <a:t>Conscientious/Expedient 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(High superego/Low superego)</a:t>
                      </a:r>
                      <a:endParaRPr lang="en-GB" sz="20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/>
                        <a:t>Factor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dirty="0">
                          <a:ea typeface="SimSun" pitchFamily="2" charset="-122"/>
                        </a:rPr>
                        <a:t>Venturesome/Shy 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(</a:t>
                      </a:r>
                      <a:r>
                        <a:rPr lang="en-GB" altLang="zh-CN" sz="2000" i="1" dirty="0" err="1">
                          <a:ea typeface="SimSun" pitchFamily="2" charset="-122"/>
                        </a:rPr>
                        <a:t>Parmia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/</a:t>
                      </a:r>
                      <a:r>
                        <a:rPr lang="en-GB" altLang="zh-CN" sz="2000" i="1" dirty="0" err="1">
                          <a:ea typeface="SimSun" pitchFamily="2" charset="-122"/>
                        </a:rPr>
                        <a:t>Threctia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)</a:t>
                      </a:r>
                      <a:endParaRPr lang="en-GB" sz="20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/>
                        <a:t>Factor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dirty="0">
                          <a:ea typeface="SimSun" pitchFamily="2" charset="-122"/>
                        </a:rPr>
                        <a:t>Tender-minded/Tough-minded 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(</a:t>
                      </a:r>
                      <a:r>
                        <a:rPr lang="en-GB" altLang="zh-CN" sz="2000" i="1" dirty="0" err="1">
                          <a:ea typeface="SimSun" pitchFamily="2" charset="-122"/>
                        </a:rPr>
                        <a:t>Premsia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/</a:t>
                      </a:r>
                      <a:r>
                        <a:rPr lang="en-GB" altLang="zh-CN" sz="2000" i="1" dirty="0" err="1">
                          <a:ea typeface="SimSun" pitchFamily="2" charset="-122"/>
                        </a:rPr>
                        <a:t>Harria</a:t>
                      </a:r>
                      <a:r>
                        <a:rPr lang="en-GB" altLang="zh-CN" sz="2000" i="1" dirty="0">
                          <a:ea typeface="SimSun" pitchFamily="2" charset="-122"/>
                        </a:rPr>
                        <a:t>)</a:t>
                      </a:r>
                      <a:endParaRPr lang="en-GB" sz="20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87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09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1152525"/>
          </a:xfrm>
        </p:spPr>
        <p:txBody>
          <a:bodyPr/>
          <a:lstStyle/>
          <a:p>
            <a:pPr algn="ctr"/>
            <a:r>
              <a:rPr lang="en-GB" altLang="zh-CN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16 Major Source Factors </a:t>
            </a:r>
            <a:r>
              <a:rPr lang="en-GB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(Continued)</a:t>
            </a:r>
            <a:endParaRPr lang="en-GB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268297"/>
              </p:ext>
            </p:extLst>
          </p:nvPr>
        </p:nvGraphicFramePr>
        <p:xfrm>
          <a:off x="467544" y="1340768"/>
          <a:ext cx="8208912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8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Factor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Popular Name</a:t>
                      </a:r>
                      <a:r>
                        <a:rPr lang="en-GB" sz="2000" b="1" baseline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GB" sz="2000" b="1" i="1" baseline="0" dirty="0">
                          <a:solidFill>
                            <a:schemeClr val="tx1"/>
                          </a:solidFill>
                        </a:rPr>
                        <a:t>(Technical Name)</a:t>
                      </a:r>
                      <a:endParaRPr lang="en-GB" sz="20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Factor</a:t>
                      </a:r>
                      <a:r>
                        <a:rPr lang="en-GB" sz="2000" b="1" baseline="0" dirty="0">
                          <a:solidFill>
                            <a:schemeClr val="tx1"/>
                          </a:solidFill>
                        </a:rPr>
                        <a:t> L</a:t>
                      </a:r>
                      <a:endParaRPr lang="en-GB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b="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Suspicious/Trusting 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(</a:t>
                      </a:r>
                      <a:r>
                        <a:rPr lang="en-GB" altLang="zh-CN" sz="2000" b="0" i="1" dirty="0" err="1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Protension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/</a:t>
                      </a:r>
                      <a:r>
                        <a:rPr lang="en-GB" altLang="zh-CN" sz="2000" b="0" i="1" dirty="0" err="1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Alaxia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) </a:t>
                      </a:r>
                      <a:endParaRPr lang="en-GB" sz="20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Factor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b="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Imaginative/Practical 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(</a:t>
                      </a:r>
                      <a:r>
                        <a:rPr lang="en-GB" altLang="zh-CN" sz="2000" b="0" i="1" dirty="0" err="1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Autia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/</a:t>
                      </a:r>
                      <a:r>
                        <a:rPr lang="en-GB" altLang="zh-CN" sz="2000" b="0" i="1" dirty="0" err="1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Praxernia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) </a:t>
                      </a:r>
                      <a:endParaRPr lang="en-GB" sz="20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Factor</a:t>
                      </a:r>
                      <a:r>
                        <a:rPr lang="en-GB" sz="2000" b="1" baseline="0" dirty="0">
                          <a:solidFill>
                            <a:schemeClr val="tx1"/>
                          </a:solidFill>
                        </a:rPr>
                        <a:t> N</a:t>
                      </a:r>
                      <a:endParaRPr lang="en-GB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b="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Shrewd/Forthright 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(Shrewdness/Artlessness) </a:t>
                      </a:r>
                      <a:endParaRPr lang="en-GB" sz="20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Factor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b="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Apprehensive/Placid 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(Guilt-proneness/Assurance)</a:t>
                      </a:r>
                      <a:endParaRPr lang="en-GB" sz="20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Factor Q</a:t>
                      </a:r>
                      <a:r>
                        <a:rPr lang="en-GB" sz="2000" b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b="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Experimenting/Conservative 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(Radicalism/Conservatism</a:t>
                      </a:r>
                      <a:r>
                        <a:rPr lang="en-GB" altLang="zh-CN" sz="2000" b="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)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Factor Q</a:t>
                      </a:r>
                      <a:r>
                        <a:rPr lang="en-GB" sz="2000" b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b="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Self-sufficiency/Group-tied </a:t>
                      </a:r>
                      <a:br>
                        <a:rPr lang="en-GB" altLang="zh-CN" sz="2000" b="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</a:b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(Self-sufficiency/Group adherence)</a:t>
                      </a:r>
                      <a:endParaRPr lang="en-GB" sz="20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Factor Q</a:t>
                      </a:r>
                      <a:r>
                        <a:rPr lang="en-GB" sz="2000" b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b="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Controlled/Casual 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(High self-concept/Low integration)</a:t>
                      </a:r>
                      <a:endParaRPr lang="en-GB" sz="20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</a:rPr>
                        <a:t>Factor Q</a:t>
                      </a:r>
                      <a:r>
                        <a:rPr lang="en-GB" sz="2000" b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4800" indent="-304800" defTabSz="914400" eaLnBrk="1" hangingPunct="1"/>
                      <a:r>
                        <a:rPr lang="en-GB" altLang="zh-CN" sz="2000" b="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Tense/Relaxed 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(High </a:t>
                      </a:r>
                      <a:r>
                        <a:rPr lang="en-GB" altLang="zh-CN" sz="2000" b="0" i="1" dirty="0" err="1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ergic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 tension/Low </a:t>
                      </a:r>
                      <a:r>
                        <a:rPr lang="en-GB" altLang="zh-CN" sz="2000" b="0" i="1" dirty="0" err="1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ergic</a:t>
                      </a:r>
                      <a:r>
                        <a:rPr lang="en-GB" altLang="zh-CN" sz="2000" b="0" i="1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 tension)</a:t>
                      </a:r>
                      <a:endParaRPr lang="en-GB" sz="20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48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09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52525"/>
          </a:xfrm>
        </p:spPr>
        <p:txBody>
          <a:bodyPr/>
          <a:lstStyle/>
          <a:p>
            <a:pPr algn="ctr"/>
            <a:r>
              <a:rPr lang="en-GB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Three Factor Model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Text Placeholder 4098"/>
          <p:cNvSpPr>
            <a:spLocks noGrp="1" noChangeArrowheads="1"/>
          </p:cNvSpPr>
          <p:nvPr>
            <p:ph type="body" idx="4294967295"/>
          </p:nvPr>
        </p:nvSpPr>
        <p:spPr>
          <a:xfrm>
            <a:off x="143495" y="957461"/>
            <a:ext cx="5508625" cy="6734152"/>
          </a:xfr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600" dirty="0">
                <a:solidFill>
                  <a:srgbClr val="FF0000"/>
                </a:solidFill>
              </a:rPr>
              <a:t>Based originally on 2 biologically-based continuum factors </a:t>
            </a:r>
          </a:p>
          <a:p>
            <a:pPr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400" i="1" dirty="0" err="1">
                <a:solidFill>
                  <a:srgbClr val="FF0000"/>
                </a:solidFill>
              </a:rPr>
              <a:t>Eysenck</a:t>
            </a:r>
            <a:r>
              <a:rPr lang="en-GB" sz="2400" i="1" dirty="0">
                <a:solidFill>
                  <a:srgbClr val="FF0000"/>
                </a:solidFill>
              </a:rPr>
              <a:t> Personality Inventory                       </a:t>
            </a:r>
            <a:r>
              <a:rPr lang="en-GB" sz="1800" dirty="0"/>
              <a:t>(EPI: </a:t>
            </a:r>
            <a:r>
              <a:rPr lang="en-GB" sz="1800" dirty="0" err="1"/>
              <a:t>Eysenck</a:t>
            </a:r>
            <a:r>
              <a:rPr lang="en-GB" sz="1800" dirty="0"/>
              <a:t> &amp; </a:t>
            </a:r>
            <a:r>
              <a:rPr lang="en-GB" sz="1800" dirty="0" err="1"/>
              <a:t>Eysenck</a:t>
            </a:r>
            <a:r>
              <a:rPr lang="en-GB" sz="1800" dirty="0"/>
              <a:t>, 1964)</a:t>
            </a:r>
          </a:p>
          <a:p>
            <a:pPr lvl="1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200" dirty="0"/>
              <a:t>Neuroticism-Stability</a:t>
            </a:r>
          </a:p>
          <a:p>
            <a:pPr lvl="1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200" dirty="0"/>
              <a:t>Extraversion- Introversion</a:t>
            </a:r>
            <a:endParaRPr lang="en-GB" sz="800" dirty="0"/>
          </a:p>
          <a:p>
            <a:pPr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400" i="1" dirty="0" err="1">
                <a:solidFill>
                  <a:srgbClr val="FF0000"/>
                </a:solidFill>
              </a:rPr>
              <a:t>Eysenck</a:t>
            </a:r>
            <a:r>
              <a:rPr lang="en-GB" sz="2400" i="1" dirty="0">
                <a:solidFill>
                  <a:srgbClr val="FF0000"/>
                </a:solidFill>
              </a:rPr>
              <a:t> Personality Questionnaire   </a:t>
            </a:r>
            <a:r>
              <a:rPr lang="en-GB" sz="1800" dirty="0"/>
              <a:t>(EPQ: </a:t>
            </a:r>
            <a:r>
              <a:rPr lang="en-GB" sz="1800" dirty="0" err="1"/>
              <a:t>Eysenck</a:t>
            </a:r>
            <a:r>
              <a:rPr lang="en-GB" sz="1800" dirty="0"/>
              <a:t> and </a:t>
            </a:r>
            <a:r>
              <a:rPr lang="en-GB" sz="1800" dirty="0" err="1"/>
              <a:t>Eysenck</a:t>
            </a:r>
            <a:r>
              <a:rPr lang="en-GB" sz="1800" dirty="0"/>
              <a:t>, 1975)</a:t>
            </a:r>
          </a:p>
          <a:p>
            <a:pPr lvl="1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200" dirty="0"/>
              <a:t>Psychoticism-Socialization added</a:t>
            </a:r>
          </a:p>
          <a:p>
            <a:pPr lvl="1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200" dirty="0"/>
              <a:t>Psychometrics &amp; research base</a:t>
            </a:r>
          </a:p>
          <a:p>
            <a:pPr lvl="1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200" dirty="0"/>
              <a:t>Lie scale included</a:t>
            </a:r>
          </a:p>
          <a:p>
            <a:pPr marL="0" indent="0" defTabSz="914400" eaLnBrk="1" hangingPunct="1">
              <a:lnSpc>
                <a:spcPct val="85000"/>
              </a:lnSpc>
              <a:buNone/>
            </a:pPr>
            <a:endParaRPr lang="en-GB" altLang="zh-CN" sz="3200" dirty="0">
              <a:ea typeface="SimSun" pitchFamily="2" charset="-122"/>
            </a:endParaRPr>
          </a:p>
          <a:p>
            <a:pPr defTabSz="914400" eaLnBrk="1" hangingPunct="1">
              <a:lnSpc>
                <a:spcPct val="85000"/>
              </a:lnSpc>
            </a:pPr>
            <a:endParaRPr lang="en-GB" altLang="zh-CN" sz="3200" dirty="0">
              <a:ea typeface="SimSun" pitchFamily="2" charset="-122"/>
            </a:endParaRPr>
          </a:p>
          <a:p>
            <a:pPr defTabSz="914400" eaLnBrk="1" hangingPunct="1">
              <a:lnSpc>
                <a:spcPct val="85000"/>
              </a:lnSpc>
            </a:pPr>
            <a:endParaRPr lang="en-GB" altLang="zh-CN" dirty="0">
              <a:solidFill>
                <a:schemeClr val="accent2"/>
              </a:solidFill>
              <a:ea typeface="SimSun" pitchFamily="2" charset="-122"/>
            </a:endParaRPr>
          </a:p>
        </p:txBody>
      </p:sp>
      <p:pic>
        <p:nvPicPr>
          <p:cNvPr id="9218" name="Picture 2" descr="eysenck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24" y="1090174"/>
            <a:ext cx="2762096" cy="20715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ysenck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918" y="3645023"/>
            <a:ext cx="2855979" cy="21419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70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097"/>
          <p:cNvSpPr txBox="1">
            <a:spLocks noChangeArrowheads="1"/>
          </p:cNvSpPr>
          <p:nvPr/>
        </p:nvSpPr>
        <p:spPr bwMode="auto">
          <a:xfrm>
            <a:off x="-3484" y="332656"/>
            <a:ext cx="91440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GB" altLang="zh-CN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EPI </a:t>
            </a:r>
            <a:r>
              <a:rPr lang="en-GB" altLang="zh-CN" sz="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vs</a:t>
            </a:r>
            <a:r>
              <a:rPr lang="en-GB" altLang="zh-CN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 EPQ</a:t>
            </a:r>
            <a:endParaRPr lang="en-GB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eval 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700808"/>
            <a:ext cx="4518316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33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hape 9011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46075"/>
            <a:ext cx="9144000" cy="1190625"/>
          </a:xfrm>
        </p:spPr>
        <p:txBody>
          <a:bodyPr/>
          <a:lstStyle/>
          <a:p>
            <a:pPr marL="0" indent="0" algn="ctr" defTabSz="914400" eaLnBrk="1" hangingPunct="1"/>
            <a:r>
              <a:rPr lang="en-GB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Extraversion Traits</a:t>
            </a:r>
            <a:endParaRPr lang="en-GB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315" name="Text Box 4"/>
          <p:cNvSpPr txBox="1">
            <a:spLocks noChangeArrowheads="1"/>
          </p:cNvSpPr>
          <p:nvPr/>
        </p:nvSpPr>
        <p:spPr bwMode="auto">
          <a:xfrm>
            <a:off x="323528" y="5888305"/>
            <a:ext cx="8534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1200" dirty="0"/>
              <a:t>(Based on</a:t>
            </a:r>
            <a:r>
              <a:rPr lang="en-GB" sz="1200" i="1" dirty="0"/>
              <a:t> </a:t>
            </a:r>
            <a:r>
              <a:rPr lang="en-GB" sz="1200" dirty="0" err="1"/>
              <a:t>Eysenck</a:t>
            </a:r>
            <a:r>
              <a:rPr lang="en-GB" sz="1200" dirty="0"/>
              <a:t> and </a:t>
            </a:r>
            <a:r>
              <a:rPr lang="en-GB" sz="1200" dirty="0" err="1"/>
              <a:t>Eysenck</a:t>
            </a:r>
            <a:r>
              <a:rPr lang="en-GB" sz="1200" dirty="0"/>
              <a:t>, 1985a, see also </a:t>
            </a:r>
            <a:r>
              <a:rPr lang="en-GB" sz="1200" dirty="0" err="1"/>
              <a:t>Maltby</a:t>
            </a:r>
            <a:r>
              <a:rPr lang="en-GB" sz="1200" dirty="0"/>
              <a:t> et al., 2013, p. 164) </a:t>
            </a:r>
            <a:endParaRPr lang="en-GB" sz="1200" i="1" dirty="0"/>
          </a:p>
        </p:txBody>
      </p:sp>
      <p:pic>
        <p:nvPicPr>
          <p:cNvPr id="13316" name="Picture 5" descr="C07NF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37" y="1412776"/>
            <a:ext cx="837247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eft-Right Arrow 2"/>
          <p:cNvSpPr/>
          <p:nvPr/>
        </p:nvSpPr>
        <p:spPr bwMode="auto">
          <a:xfrm>
            <a:off x="1613673" y="5013176"/>
            <a:ext cx="5973974" cy="576064"/>
          </a:xfrm>
          <a:prstGeom prst="leftRightArrow">
            <a:avLst/>
          </a:prstGeom>
          <a:solidFill>
            <a:schemeClr val="accent1">
              <a:alpha val="6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9824" y="514790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Extraversion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97" y="512307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Introversion</a:t>
            </a:r>
          </a:p>
        </p:txBody>
      </p:sp>
    </p:spTree>
    <p:extLst>
      <p:ext uri="{BB962C8B-B14F-4D97-AF65-F5344CB8AC3E}">
        <p14:creationId xmlns:p14="http://schemas.microsoft.com/office/powerpoint/2010/main" val="105719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9113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7370"/>
            <a:ext cx="9144000" cy="641350"/>
          </a:xfrm>
        </p:spPr>
        <p:txBody>
          <a:bodyPr/>
          <a:lstStyle/>
          <a:p>
            <a:pPr marL="0" indent="0" algn="ctr" defTabSz="914400" eaLnBrk="1" hangingPunct="1"/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Neuroticism Traits</a:t>
            </a:r>
          </a:p>
        </p:txBody>
      </p:sp>
      <p:pic>
        <p:nvPicPr>
          <p:cNvPr id="14340" name="Picture 5" descr="C07NF0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791" y="1196752"/>
            <a:ext cx="8382000" cy="3126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36812" y="5888305"/>
            <a:ext cx="8534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1200" dirty="0"/>
              <a:t>(Based on</a:t>
            </a:r>
            <a:r>
              <a:rPr lang="en-GB" sz="1200" i="1" dirty="0"/>
              <a:t> </a:t>
            </a:r>
            <a:r>
              <a:rPr lang="en-GB" sz="1200" dirty="0" err="1"/>
              <a:t>Eysenck</a:t>
            </a:r>
            <a:r>
              <a:rPr lang="en-GB" sz="1200" dirty="0"/>
              <a:t> and </a:t>
            </a:r>
            <a:r>
              <a:rPr lang="en-GB" sz="1200" dirty="0" err="1"/>
              <a:t>Eysenck</a:t>
            </a:r>
            <a:r>
              <a:rPr lang="en-GB" sz="1200" dirty="0"/>
              <a:t>, 1985a, see also </a:t>
            </a:r>
            <a:r>
              <a:rPr lang="en-GB" sz="1200" dirty="0" err="1"/>
              <a:t>Maltby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000000"/>
                </a:solidFill>
              </a:rPr>
              <a:t>et  al., 2013, p. 165) </a:t>
            </a:r>
            <a:endParaRPr lang="en-GB" sz="1200" i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6336" y="4834026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Emotionally Stable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20749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Emotionally Unstable</a:t>
            </a:r>
          </a:p>
        </p:txBody>
      </p:sp>
      <p:sp>
        <p:nvSpPr>
          <p:cNvPr id="10" name="Left-Right Arrow 9"/>
          <p:cNvSpPr/>
          <p:nvPr/>
        </p:nvSpPr>
        <p:spPr bwMode="auto">
          <a:xfrm>
            <a:off x="1613673" y="4797152"/>
            <a:ext cx="5973974" cy="576064"/>
          </a:xfrm>
          <a:prstGeom prst="leftRightArrow">
            <a:avLst/>
          </a:prstGeom>
          <a:solidFill>
            <a:schemeClr val="accent1">
              <a:alpha val="6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29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9216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11386"/>
            <a:ext cx="9144000" cy="641350"/>
          </a:xfrm>
        </p:spPr>
        <p:txBody>
          <a:bodyPr/>
          <a:lstStyle/>
          <a:p>
            <a:pPr marL="0" indent="0" algn="ctr" defTabSz="914400" eaLnBrk="1" hangingPunct="1"/>
            <a:r>
              <a:rPr lang="en-GB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Psychoticism</a:t>
            </a: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Traits</a:t>
            </a:r>
          </a:p>
        </p:txBody>
      </p:sp>
      <p:pic>
        <p:nvPicPr>
          <p:cNvPr id="15364" name="Picture 5" descr="C07NF0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2776"/>
            <a:ext cx="8370887" cy="320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94375" y="5827330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1200" dirty="0"/>
              <a:t>(Based on</a:t>
            </a:r>
            <a:r>
              <a:rPr lang="en-GB" sz="1200" i="1" dirty="0"/>
              <a:t> </a:t>
            </a:r>
            <a:r>
              <a:rPr lang="en-GB" sz="1200" dirty="0" err="1"/>
              <a:t>Eysenck</a:t>
            </a:r>
            <a:r>
              <a:rPr lang="en-GB" sz="1200" dirty="0"/>
              <a:t> and </a:t>
            </a:r>
            <a:r>
              <a:rPr lang="en-GB" sz="1200" dirty="0" err="1"/>
              <a:t>Eysenck</a:t>
            </a:r>
            <a:r>
              <a:rPr lang="en-GB" sz="1200" dirty="0"/>
              <a:t>, 1985a, see also </a:t>
            </a:r>
            <a:r>
              <a:rPr lang="en-GB" sz="1200" dirty="0" err="1">
                <a:solidFill>
                  <a:srgbClr val="000000"/>
                </a:solidFill>
              </a:rPr>
              <a:t>Maltby</a:t>
            </a:r>
            <a:r>
              <a:rPr lang="en-GB" sz="1200" dirty="0">
                <a:solidFill>
                  <a:srgbClr val="000000"/>
                </a:solidFill>
              </a:rPr>
              <a:t> et al., 2013, p. 165) </a:t>
            </a:r>
          </a:p>
          <a:p>
            <a:pPr algn="ctr" eaLnBrk="0" hangingPunct="0">
              <a:spcBef>
                <a:spcPct val="50000"/>
              </a:spcBef>
              <a:buFont typeface="Arial" pitchFamily="34" charset="0"/>
              <a:buChar char="•"/>
            </a:pPr>
            <a:endParaRPr lang="en-GB" sz="1200" dirty="0">
              <a:solidFill>
                <a:schemeClr val="accent2"/>
              </a:solidFill>
            </a:endParaRPr>
          </a:p>
        </p:txBody>
      </p:sp>
      <p:sp>
        <p:nvSpPr>
          <p:cNvPr id="7" name="Left-Right Arrow 6"/>
          <p:cNvSpPr/>
          <p:nvPr/>
        </p:nvSpPr>
        <p:spPr bwMode="auto">
          <a:xfrm>
            <a:off x="1547664" y="5013176"/>
            <a:ext cx="5973974" cy="576064"/>
          </a:xfrm>
          <a:prstGeom prst="leftRightArrow">
            <a:avLst/>
          </a:prstGeom>
          <a:solidFill>
            <a:schemeClr val="accent1">
              <a:alpha val="6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2320" y="4809926"/>
            <a:ext cx="1728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Empathy?</a:t>
            </a:r>
          </a:p>
          <a:p>
            <a:pPr algn="ctr"/>
            <a:r>
              <a:rPr lang="en-GB" b="1" dirty="0"/>
              <a:t>Socialization?</a:t>
            </a:r>
          </a:p>
          <a:p>
            <a:pPr algn="ctr"/>
            <a:r>
              <a:rPr lang="en-GB" b="1" dirty="0"/>
              <a:t>Ego control?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09" y="5115634"/>
            <a:ext cx="154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Psychotic</a:t>
            </a:r>
          </a:p>
        </p:txBody>
      </p:sp>
    </p:spTree>
    <p:extLst>
      <p:ext uri="{BB962C8B-B14F-4D97-AF65-F5344CB8AC3E}">
        <p14:creationId xmlns:p14="http://schemas.microsoft.com/office/powerpoint/2010/main" val="3510331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9318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525"/>
            <a:ext cx="9144000" cy="1190625"/>
          </a:xfrm>
        </p:spPr>
        <p:txBody>
          <a:bodyPr/>
          <a:lstStyle/>
          <a:p>
            <a:pPr marL="0" indent="0" algn="ctr" defTabSz="914400" eaLnBrk="1" hangingPunct="1"/>
            <a:r>
              <a:rPr lang="en-GB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Evidence for the Five-Factor </a:t>
            </a:r>
            <a:r>
              <a:rPr lang="en-GB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Model</a:t>
            </a:r>
            <a:r>
              <a:rPr lang="en-GB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 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87" name="Shape 93186"/>
          <p:cNvSpPr>
            <a:spLocks noGrp="1" noChangeArrowheads="1"/>
          </p:cNvSpPr>
          <p:nvPr>
            <p:ph type="body" idx="4294967295"/>
          </p:nvPr>
        </p:nvSpPr>
        <p:spPr>
          <a:xfrm>
            <a:off x="0" y="836712"/>
            <a:ext cx="7539038" cy="5681555"/>
          </a:xfrm>
          <a:noFill/>
        </p:spPr>
        <p:txBody>
          <a:bodyPr wrap="square">
            <a:spAutoFit/>
          </a:bodyPr>
          <a:lstStyle/>
          <a:p>
            <a:pPr marL="317500" indent="-317500" defTabSz="914400" eaLnBrk="1" hangingPunct="1"/>
            <a:r>
              <a:rPr lang="en-GB" altLang="zh-CN" sz="2800" dirty="0">
                <a:ea typeface="SimSun" pitchFamily="2" charset="-122"/>
              </a:rPr>
              <a:t>The Lexical </a:t>
            </a:r>
            <a:r>
              <a:rPr lang="en-GB" altLang="zh-CN" dirty="0">
                <a:ea typeface="SimSun" pitchFamily="2" charset="-122"/>
              </a:rPr>
              <a:t>A</a:t>
            </a:r>
            <a:r>
              <a:rPr lang="en-GB" altLang="zh-CN" sz="2800" dirty="0">
                <a:ea typeface="SimSun" pitchFamily="2" charset="-122"/>
              </a:rPr>
              <a:t>pproach </a:t>
            </a:r>
          </a:p>
          <a:p>
            <a:pPr marL="717550" lvl="1" indent="-317500"/>
            <a:r>
              <a:rPr lang="en-GB" altLang="zh-CN" dirty="0">
                <a:solidFill>
                  <a:schemeClr val="accent2"/>
                </a:solidFill>
                <a:ea typeface="SimSun" pitchFamily="2" charset="-122"/>
              </a:rPr>
              <a:t>Re-analyses of </a:t>
            </a:r>
            <a:r>
              <a:rPr lang="en-GB" altLang="zh-CN" dirty="0" err="1">
                <a:solidFill>
                  <a:schemeClr val="accent2"/>
                </a:solidFill>
                <a:ea typeface="SimSun" pitchFamily="2" charset="-122"/>
              </a:rPr>
              <a:t>Cattell’s</a:t>
            </a:r>
            <a:r>
              <a:rPr lang="en-GB" altLang="zh-CN" dirty="0">
                <a:solidFill>
                  <a:schemeClr val="accent2"/>
                </a:solidFill>
                <a:ea typeface="SimSun" pitchFamily="2" charset="-122"/>
              </a:rPr>
              <a:t> 16F solution</a:t>
            </a:r>
            <a:br>
              <a:rPr lang="en-GB" altLang="zh-CN" dirty="0">
                <a:solidFill>
                  <a:schemeClr val="accent2"/>
                </a:solidFill>
                <a:ea typeface="SimSun" pitchFamily="2" charset="-122"/>
              </a:rPr>
            </a:br>
            <a:r>
              <a:rPr lang="en-GB" altLang="zh-CN" dirty="0">
                <a:solidFill>
                  <a:schemeClr val="accent2"/>
                </a:solidFill>
                <a:ea typeface="SimSun" pitchFamily="2" charset="-122"/>
              </a:rPr>
              <a:t>show only 5 factors </a:t>
            </a:r>
          </a:p>
          <a:p>
            <a:pPr marL="1117600" lvl="2" indent="-317500"/>
            <a:r>
              <a:rPr lang="en-GB" altLang="zh-CN" dirty="0">
                <a:ea typeface="SimSun" pitchFamily="2" charset="-122"/>
              </a:rPr>
              <a:t>Fiske, 1949 </a:t>
            </a:r>
          </a:p>
          <a:p>
            <a:pPr marL="1117600" lvl="2" indent="-317500"/>
            <a:r>
              <a:rPr lang="en-GB" altLang="zh-CN" dirty="0" err="1">
                <a:ea typeface="SimSun" pitchFamily="2" charset="-122"/>
              </a:rPr>
              <a:t>Tupes</a:t>
            </a:r>
            <a:r>
              <a:rPr lang="en-GB" altLang="zh-CN" dirty="0">
                <a:ea typeface="SimSun" pitchFamily="2" charset="-122"/>
              </a:rPr>
              <a:t> &amp; </a:t>
            </a:r>
            <a:r>
              <a:rPr lang="en-GB" altLang="zh-CN" dirty="0" err="1">
                <a:ea typeface="SimSun" pitchFamily="2" charset="-122"/>
              </a:rPr>
              <a:t>Christal</a:t>
            </a:r>
            <a:r>
              <a:rPr lang="en-GB" altLang="zh-CN" dirty="0">
                <a:ea typeface="SimSun" pitchFamily="2" charset="-122"/>
              </a:rPr>
              <a:t>, </a:t>
            </a:r>
            <a:r>
              <a:rPr lang="en-GB" altLang="zh-CN" dirty="0">
                <a:solidFill>
                  <a:srgbClr val="FF0000"/>
                </a:solidFill>
                <a:ea typeface="SimSun" pitchFamily="2" charset="-122"/>
              </a:rPr>
              <a:t>1961</a:t>
            </a:r>
            <a:r>
              <a:rPr lang="en-GB" altLang="zh-CN" dirty="0">
                <a:ea typeface="SimSun" pitchFamily="2" charset="-122"/>
              </a:rPr>
              <a:t>;1992</a:t>
            </a:r>
          </a:p>
          <a:p>
            <a:pPr marL="1117600" lvl="2" indent="-317500"/>
            <a:r>
              <a:rPr lang="en-GB" altLang="zh-CN" dirty="0">
                <a:ea typeface="SimSun" pitchFamily="2" charset="-122"/>
              </a:rPr>
              <a:t>Norman, 1963</a:t>
            </a:r>
          </a:p>
          <a:p>
            <a:pPr marL="1117600" lvl="2" indent="-317500"/>
            <a:r>
              <a:rPr lang="en-GB" altLang="zh-CN" dirty="0" err="1">
                <a:ea typeface="SimSun" pitchFamily="2" charset="-122"/>
              </a:rPr>
              <a:t>Digman</a:t>
            </a:r>
            <a:r>
              <a:rPr lang="en-GB" altLang="zh-CN" dirty="0">
                <a:ea typeface="SimSun" pitchFamily="2" charset="-122"/>
              </a:rPr>
              <a:t> &amp; </a:t>
            </a:r>
            <a:r>
              <a:rPr lang="en-GB" altLang="zh-CN" dirty="0" err="1">
                <a:ea typeface="SimSun" pitchFamily="2" charset="-122"/>
              </a:rPr>
              <a:t>Takemoto</a:t>
            </a:r>
            <a:r>
              <a:rPr lang="en-GB" altLang="zh-CN" dirty="0">
                <a:ea typeface="SimSun" pitchFamily="2" charset="-122"/>
              </a:rPr>
              <a:t>-Chock, </a:t>
            </a:r>
            <a:r>
              <a:rPr lang="en-GB" altLang="zh-CN" dirty="0">
                <a:solidFill>
                  <a:srgbClr val="FF0000"/>
                </a:solidFill>
                <a:ea typeface="SimSun" pitchFamily="2" charset="-122"/>
              </a:rPr>
              <a:t>1981</a:t>
            </a:r>
          </a:p>
          <a:p>
            <a:pPr marL="1117600" lvl="2" indent="-317500"/>
            <a:r>
              <a:rPr lang="en-GB" altLang="zh-CN" dirty="0">
                <a:ea typeface="SimSun" pitchFamily="2" charset="-122"/>
              </a:rPr>
              <a:t>Goldberg, 1981;</a:t>
            </a:r>
            <a:r>
              <a:rPr lang="en-GB" altLang="zh-CN" dirty="0">
                <a:solidFill>
                  <a:srgbClr val="FF0000"/>
                </a:solidFill>
                <a:ea typeface="SimSun" pitchFamily="2" charset="-122"/>
              </a:rPr>
              <a:t>1990</a:t>
            </a:r>
            <a:br>
              <a:rPr lang="en-GB" altLang="zh-CN" dirty="0">
                <a:ea typeface="SimSun" pitchFamily="2" charset="-122"/>
              </a:rPr>
            </a:br>
            <a:endParaRPr lang="en-GB" altLang="zh-CN" sz="2000" dirty="0">
              <a:ea typeface="SimSun" pitchFamily="2" charset="-122"/>
            </a:endParaRPr>
          </a:p>
          <a:p>
            <a:pPr marL="317500" indent="-317500" defTabSz="914400" eaLnBrk="1" hangingPunct="1"/>
            <a:r>
              <a:rPr lang="en-GB" altLang="zh-CN" dirty="0">
                <a:ea typeface="SimSun" pitchFamily="2" charset="-122"/>
              </a:rPr>
              <a:t>Costa and McCrae (1985;1989;1992;1997)</a:t>
            </a:r>
          </a:p>
          <a:p>
            <a:pPr marL="717550" lvl="1" indent="-317500"/>
            <a:r>
              <a:rPr lang="en-GB" altLang="zh-CN" sz="2400" dirty="0">
                <a:solidFill>
                  <a:schemeClr val="accent2"/>
                </a:solidFill>
                <a:ea typeface="SimSun" pitchFamily="2" charset="-122"/>
              </a:rPr>
              <a:t>Data-driven factor analysis evidence</a:t>
            </a:r>
            <a:r>
              <a:rPr lang="en-GB" altLang="zh-CN" dirty="0">
                <a:solidFill>
                  <a:schemeClr val="accent2"/>
                </a:solidFill>
                <a:ea typeface="SimSun" pitchFamily="2" charset="-122"/>
              </a:rPr>
              <a:t> (2PQs)</a:t>
            </a:r>
            <a:endParaRPr lang="en-GB" altLang="zh-CN" sz="2400" dirty="0">
              <a:solidFill>
                <a:schemeClr val="accent2"/>
              </a:solidFill>
              <a:ea typeface="SimSun" pitchFamily="2" charset="-122"/>
            </a:endParaRPr>
          </a:p>
          <a:p>
            <a:pPr marL="317500" indent="-317500" defTabSz="914400" eaLnBrk="1" hangingPunct="1"/>
            <a:endParaRPr lang="en-GB" sz="2800" dirty="0"/>
          </a:p>
        </p:txBody>
      </p:sp>
      <p:pic>
        <p:nvPicPr>
          <p:cNvPr id="11268" name="Picture 4" descr="http://media3.picsearch.com/is?NlR3oiDDIU1ELCtlaD_axVNidpsO4lCBql-01ruqcQ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918954"/>
            <a:ext cx="3130150" cy="30222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37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9420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9144000" cy="1190625"/>
          </a:xfrm>
        </p:spPr>
        <p:txBody>
          <a:bodyPr/>
          <a:lstStyle/>
          <a:p>
            <a:pPr marL="0" indent="0" algn="ctr" defTabSz="914400" eaLnBrk="1" hangingPunct="1"/>
            <a:r>
              <a:rPr lang="en-GB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Subordinate Traits </a:t>
            </a:r>
            <a:br>
              <a:rPr lang="en-GB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</a:br>
            <a:r>
              <a:rPr lang="en-GB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(or constituent facets) of the Big Five 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253539" y="4365104"/>
            <a:ext cx="8534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400" dirty="0"/>
              <a:t>NEO-PI-R (Costa &amp; McCrae, 1992)</a:t>
            </a:r>
          </a:p>
          <a:p>
            <a:pPr marL="342900" indent="-342900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400" dirty="0"/>
              <a:t>NEO-PI-3</a:t>
            </a:r>
          </a:p>
          <a:p>
            <a:pPr marL="342900" indent="-342900" eaLnBrk="0" hangingPunct="0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400" dirty="0"/>
              <a:t>NEO- FFI (1992); TIPI (Gosling, </a:t>
            </a:r>
            <a:r>
              <a:rPr lang="en-GB" sz="2400" dirty="0" err="1"/>
              <a:t>Rentfrew</a:t>
            </a:r>
            <a:r>
              <a:rPr lang="en-GB" sz="2400" dirty="0"/>
              <a:t> &amp; Swann, 2003)</a:t>
            </a:r>
          </a:p>
        </p:txBody>
      </p:sp>
      <p:pic>
        <p:nvPicPr>
          <p:cNvPr id="17412" name="Picture 5" descr="C07NT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265" y="1484784"/>
            <a:ext cx="8416925" cy="243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70433" y="3929225"/>
            <a:ext cx="8534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GB" sz="1200" dirty="0" err="1">
                <a:solidFill>
                  <a:srgbClr val="000000"/>
                </a:solidFill>
              </a:rPr>
              <a:t>Maltby</a:t>
            </a:r>
            <a:r>
              <a:rPr lang="en-GB" sz="1200" dirty="0">
                <a:solidFill>
                  <a:srgbClr val="000000"/>
                </a:solidFill>
              </a:rPr>
              <a:t> et al. (2013, p. 169; </a:t>
            </a:r>
            <a:r>
              <a:rPr lang="en-GB" sz="1200" dirty="0"/>
              <a:t>based on</a:t>
            </a:r>
            <a:r>
              <a:rPr lang="en-GB" sz="1200" i="1" dirty="0"/>
              <a:t> </a:t>
            </a:r>
            <a:r>
              <a:rPr lang="en-GB" sz="1200" dirty="0"/>
              <a:t>Costa and McCrae, 1985)</a:t>
            </a:r>
          </a:p>
          <a:p>
            <a:pPr algn="r" eaLnBrk="0" hangingPunct="0">
              <a:spcBef>
                <a:spcPct val="50000"/>
              </a:spcBef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56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09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9144000" cy="641350"/>
          </a:xfrm>
        </p:spPr>
        <p:txBody>
          <a:bodyPr/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 &amp; Objectives</a:t>
            </a:r>
          </a:p>
        </p:txBody>
      </p:sp>
      <p:sp>
        <p:nvSpPr>
          <p:cNvPr id="4099" name="Text Placeholder 4098"/>
          <p:cNvSpPr>
            <a:spLocks noGrp="1" noChangeArrowheads="1"/>
          </p:cNvSpPr>
          <p:nvPr>
            <p:ph type="body" idx="4294967295"/>
          </p:nvPr>
        </p:nvSpPr>
        <p:spPr>
          <a:xfrm>
            <a:off x="-180528" y="1052736"/>
            <a:ext cx="8316416" cy="4751387"/>
          </a:xfrm>
        </p:spPr>
        <p:txBody>
          <a:bodyPr/>
          <a:lstStyle/>
          <a:p>
            <a:pPr marL="457200" lvl="1" indent="0">
              <a:spcBef>
                <a:spcPts val="1200"/>
              </a:spcBef>
              <a:buNone/>
            </a:pPr>
            <a:r>
              <a:rPr lang="en-GB" sz="2500" dirty="0"/>
              <a:t>Assess two (and a half) alternative theoretical stances to the psychology of personality:</a:t>
            </a:r>
            <a:endParaRPr lang="en-US" sz="2500" dirty="0"/>
          </a:p>
          <a:p>
            <a:pPr lvl="1">
              <a:spcBef>
                <a:spcPts val="1200"/>
              </a:spcBef>
            </a:pPr>
            <a:r>
              <a:rPr lang="en-GB" sz="2500" dirty="0"/>
              <a:t>Freud</a:t>
            </a:r>
          </a:p>
          <a:p>
            <a:pPr lvl="2">
              <a:spcBef>
                <a:spcPts val="1200"/>
              </a:spcBef>
            </a:pPr>
            <a:r>
              <a:rPr lang="en-GB" sz="2200" dirty="0"/>
              <a:t>Structure of the personality</a:t>
            </a:r>
          </a:p>
          <a:p>
            <a:pPr lvl="2">
              <a:spcBef>
                <a:spcPts val="1200"/>
              </a:spcBef>
            </a:pPr>
            <a:r>
              <a:rPr lang="en-GB" sz="2200" dirty="0"/>
              <a:t>Development of the personality</a:t>
            </a:r>
          </a:p>
          <a:p>
            <a:pPr lvl="2">
              <a:spcBef>
                <a:spcPts val="1200"/>
              </a:spcBef>
            </a:pPr>
            <a:r>
              <a:rPr lang="en-GB" sz="2200" dirty="0"/>
              <a:t>Adler’s individualistic approach</a:t>
            </a:r>
          </a:p>
          <a:p>
            <a:pPr lvl="1">
              <a:spcBef>
                <a:spcPts val="1200"/>
              </a:spcBef>
            </a:pPr>
            <a:r>
              <a:rPr lang="en-GB" sz="2500" dirty="0"/>
              <a:t>Bandura’s Theory of Social Learning</a:t>
            </a:r>
          </a:p>
          <a:p>
            <a:pPr lvl="2">
              <a:spcBef>
                <a:spcPts val="1200"/>
              </a:spcBef>
            </a:pPr>
            <a:r>
              <a:rPr lang="en-GB" sz="2200" dirty="0"/>
              <a:t>General learning theory</a:t>
            </a:r>
          </a:p>
          <a:p>
            <a:pPr lvl="2">
              <a:spcBef>
                <a:spcPts val="1200"/>
              </a:spcBef>
            </a:pPr>
            <a:r>
              <a:rPr lang="en-GB" sz="2200" dirty="0"/>
              <a:t>Components of personality development </a:t>
            </a:r>
          </a:p>
          <a:p>
            <a:pPr lvl="2">
              <a:spcBef>
                <a:spcPts val="1200"/>
              </a:spcBef>
            </a:pPr>
            <a:r>
              <a:rPr lang="en-GB" sz="2200" dirty="0"/>
              <a:t>The </a:t>
            </a:r>
            <a:r>
              <a:rPr lang="en-GB" sz="2200" dirty="0" err="1"/>
              <a:t>Bobo</a:t>
            </a:r>
            <a:r>
              <a:rPr lang="en-GB" sz="2200" dirty="0"/>
              <a:t> Doll Studies</a:t>
            </a:r>
          </a:p>
          <a:p>
            <a:pPr marL="914400" lvl="2" indent="0">
              <a:spcBef>
                <a:spcPts val="1200"/>
              </a:spcBef>
              <a:buNone/>
            </a:pPr>
            <a:endParaRPr lang="en-GB" sz="2200" dirty="0"/>
          </a:p>
          <a:p>
            <a:pPr lvl="1">
              <a:spcBef>
                <a:spcPts val="1200"/>
              </a:spcBef>
            </a:pPr>
            <a:endParaRPr lang="en-US" sz="26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92" y="1700808"/>
            <a:ext cx="2913780" cy="28986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dy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692696"/>
            <a:ext cx="3649588" cy="36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81128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So where does that leave us? 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(Some alternative views</a:t>
            </a:r>
            <a:r>
              <a:rPr lang="mr-IN" sz="4000" dirty="0">
                <a:solidFill>
                  <a:srgbClr val="FF0000"/>
                </a:solidFill>
              </a:rPr>
              <a:t>…</a:t>
            </a:r>
            <a:r>
              <a:rPr lang="en-GB" sz="4000" dirty="0">
                <a:solidFill>
                  <a:srgbClr val="FF0000"/>
                </a:solidFill>
              </a:rPr>
              <a:t>)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02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1638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06400"/>
            <a:ext cx="9144000" cy="641350"/>
          </a:xfrm>
        </p:spPr>
        <p:txBody>
          <a:bodyPr/>
          <a:lstStyle/>
          <a:p>
            <a:pPr marL="0" indent="0" algn="ctr" defTabSz="914400" eaLnBrk="1" hangingPunct="1"/>
            <a:r>
              <a:rPr lang="en-US" sz="4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Freud’s Structure of Human Personality</a:t>
            </a:r>
            <a:r>
              <a:rPr lang="en-GB" sz="4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8196" name="Picture 6" descr="F:\Powerpoint\pe_uk\PE091-Maltby\Final_Files\Gif\ch02\C02NF0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825" y="1412875"/>
            <a:ext cx="8378825" cy="404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6544056" y="5146873"/>
            <a:ext cx="21920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GB" sz="1400" dirty="0" err="1"/>
              <a:t>Maltby</a:t>
            </a:r>
            <a:r>
              <a:rPr lang="en-GB" sz="1400" dirty="0"/>
              <a:t> et al. (2013), p 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69EE8-2233-7F49-B858-826FF0419E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8"/>
          <a:stretch/>
        </p:blipFill>
        <p:spPr>
          <a:xfrm>
            <a:off x="755576" y="3764644"/>
            <a:ext cx="1728192" cy="19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65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968" y="548680"/>
            <a:ext cx="2314906" cy="17361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404664"/>
            <a:ext cx="5328592" cy="1723549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Raw, uninhibited instinctual energy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Source of impulses and mental energy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Also drives for basic survival needs, and sex, aggression and self-destruction </a:t>
            </a:r>
          </a:p>
          <a:p>
            <a:pPr marL="285750" indent="-285750"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36096" y="903040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omic Sans MS"/>
                <a:cs typeface="Comic Sans MS"/>
              </a:rPr>
              <a:t>Id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2492896"/>
            <a:ext cx="5617298" cy="1723549"/>
          </a:xfrm>
          <a:prstGeom prst="rect">
            <a:avLst/>
          </a:prstGeom>
          <a:solidFill>
            <a:srgbClr val="002060">
              <a:alpha val="19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Planning, thinking and organizing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Mediator between child and world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Reality principle  and secondary processes</a:t>
            </a:r>
          </a:p>
          <a:p>
            <a:r>
              <a:rPr lang="en-GB" dirty="0">
                <a:sym typeface="Wingdings"/>
              </a:rPr>
              <a:t>      social factors</a:t>
            </a:r>
            <a:br>
              <a:rPr lang="en-GB" dirty="0">
                <a:sym typeface="Wingdings"/>
              </a:rPr>
            </a:b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56677" y="4502730"/>
            <a:ext cx="5617298" cy="1446550"/>
          </a:xfrm>
          <a:prstGeom prst="rect">
            <a:avLst/>
          </a:prstGeom>
          <a:solidFill>
            <a:srgbClr val="3E3522">
              <a:alpha val="20784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Conscience (internalized parental attitudes </a:t>
            </a:r>
            <a:r>
              <a:rPr lang="en-GB" dirty="0" err="1"/>
              <a:t>etc</a:t>
            </a:r>
            <a:r>
              <a:rPr lang="en-GB" dirty="0"/>
              <a:t>).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Acts in opposition to the Id.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Also regulation of the ego…..</a:t>
            </a:r>
            <a:br>
              <a:rPr lang="en-GB" dirty="0"/>
            </a:br>
            <a:endParaRPr lang="en-GB" dirty="0"/>
          </a:p>
        </p:txBody>
      </p:sp>
      <p:pic>
        <p:nvPicPr>
          <p:cNvPr id="1028" name="Picture 4" descr="http://media3.picsearch.com/is?3_2c-xJU8xE_PBeDfDNSp8_3ZF9gC675iwlfDhmeDv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53" y="2475730"/>
            <a:ext cx="1296144" cy="1683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045806" y="3097708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Apple Chancery"/>
                <a:cs typeface="Apple Chancery"/>
              </a:rPr>
              <a:t>Ego</a:t>
            </a:r>
          </a:p>
        </p:txBody>
      </p:sp>
      <p:pic>
        <p:nvPicPr>
          <p:cNvPr id="1030" name="Picture 6" descr="http://media2.picsearch.com/is?rdC3EcNHly3M7H09qo3th4PJ13dEthuo6k__5tOp13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53" y="4436522"/>
            <a:ext cx="1903121" cy="9366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56176" y="5373216"/>
            <a:ext cx="2987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opperplate Gothic Light"/>
                <a:cs typeface="Copperplate Gothic Light"/>
              </a:rPr>
              <a:t>Superego</a:t>
            </a:r>
          </a:p>
        </p:txBody>
      </p:sp>
    </p:spTree>
    <p:extLst>
      <p:ext uri="{BB962C8B-B14F-4D97-AF65-F5344CB8AC3E}">
        <p14:creationId xmlns:p14="http://schemas.microsoft.com/office/powerpoint/2010/main" val="5166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 animBg="1"/>
      <p:bldP spid="8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hape 17409"/>
          <p:cNvSpPr>
            <a:spLocks noGrp="1" noChangeArrowheads="1"/>
          </p:cNvSpPr>
          <p:nvPr>
            <p:ph type="title" idx="4294967295"/>
          </p:nvPr>
        </p:nvSpPr>
        <p:spPr>
          <a:xfrm>
            <a:off x="-35496" y="-27384"/>
            <a:ext cx="9144000" cy="549275"/>
          </a:xfrm>
        </p:spPr>
        <p:txBody>
          <a:bodyPr/>
          <a:lstStyle/>
          <a:p>
            <a:pPr marL="0" indent="0" algn="ctr" defTabSz="914400" eaLnBrk="1" hangingPunct="1"/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Freud’s Theory of Psychosexual Development</a:t>
            </a:r>
            <a:r>
              <a:rPr lang="en-GB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9220" name="Picture 5" descr="F:\Powerpoint\pe_uk\PE091-Maltby\Final_Files\Gif\ch02\C02NF00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41" y="476672"/>
            <a:ext cx="7272887" cy="619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7524328" y="5847075"/>
            <a:ext cx="17636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sz="1000" dirty="0" err="1">
                <a:solidFill>
                  <a:srgbClr val="000000"/>
                </a:solidFill>
              </a:rPr>
              <a:t>Maltby</a:t>
            </a:r>
            <a:r>
              <a:rPr lang="en-GB" sz="1000" dirty="0">
                <a:solidFill>
                  <a:srgbClr val="000000"/>
                </a:solidFill>
              </a:rPr>
              <a:t> et al. (2013), p.27</a:t>
            </a:r>
          </a:p>
        </p:txBody>
      </p:sp>
    </p:spTree>
    <p:extLst>
      <p:ext uri="{BB962C8B-B14F-4D97-AF65-F5344CB8AC3E}">
        <p14:creationId xmlns:p14="http://schemas.microsoft.com/office/powerpoint/2010/main" val="34131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media1.picsearch.com/is?CWJBDfKWVSnrVLzTb4oX0R99mEPtu2bSDItPIdDLO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501008"/>
            <a:ext cx="2887903" cy="18275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792574"/>
            <a:ext cx="604867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sz="2800" dirty="0">
                <a:solidFill>
                  <a:srgbClr val="3366FF"/>
                </a:solidFill>
              </a:rPr>
              <a:t>Psychosexual Development</a:t>
            </a:r>
          </a:p>
          <a:p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2200" dirty="0"/>
              <a:t>Fixation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200" dirty="0"/>
              <a:t>Can occur at any stage…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200" dirty="0"/>
              <a:t>Internal resistance to transferring libidinal                            energy to new objects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dirty="0"/>
          </a:p>
          <a:p>
            <a:pPr marL="285750" indent="-285750">
              <a:buFont typeface="Arial" pitchFamily="34" charset="0"/>
              <a:buChar char="•"/>
            </a:pPr>
            <a:endParaRPr lang="en-GB" dirty="0"/>
          </a:p>
          <a:p>
            <a:r>
              <a:rPr lang="en-GB" sz="2800" dirty="0">
                <a:solidFill>
                  <a:srgbClr val="3366FF"/>
                </a:solidFill>
              </a:rPr>
              <a:t>Personality Components</a:t>
            </a:r>
          </a:p>
          <a:p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/>
              <a:t>Conflicting demands of Id, Ego and Superego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/>
              <a:t>Intrapersonal anxiety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/>
              <a:t>Can occur at any stage…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/>
              <a:t>Latency phase </a:t>
            </a:r>
            <a:r>
              <a:rPr lang="en-GB" sz="2400" dirty="0">
                <a:sym typeface="Wingdings"/>
              </a:rPr>
              <a:t> defence mechanisms</a:t>
            </a:r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394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According to Freud….What can go wrong?</a:t>
            </a:r>
          </a:p>
        </p:txBody>
      </p:sp>
      <p:pic>
        <p:nvPicPr>
          <p:cNvPr id="2050" name="Picture 2" descr="http://media1.picsearch.com/is?APzeRCbUm-8XlA6kGiMB0G_O9DHlDvNSXHxMmdUeD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24" y="1367554"/>
            <a:ext cx="2528616" cy="18767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2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hape 1843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9144000" cy="641350"/>
          </a:xfrm>
        </p:spPr>
        <p:txBody>
          <a:bodyPr/>
          <a:lstStyle/>
          <a:p>
            <a:pPr marL="0" indent="0" algn="ctr" defTabSz="914400" eaLnBrk="1" hangingPunct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Defence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Mechanisms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10244" name="Picture 5" descr="F:\Powerpoint\pe_uk\PE091-Maltby\Final_Files\Gif\ch02\C02NF00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83548"/>
            <a:ext cx="8562057" cy="394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364330" y="4787295"/>
            <a:ext cx="21194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sz="1400" dirty="0" err="1"/>
              <a:t>Maltby</a:t>
            </a:r>
            <a:r>
              <a:rPr lang="en-GB" sz="1400" dirty="0"/>
              <a:t> et al. (2013), p30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1920" y="5382942"/>
            <a:ext cx="5059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of our culture…?</a:t>
            </a:r>
          </a:p>
        </p:txBody>
      </p:sp>
    </p:spTree>
    <p:extLst>
      <p:ext uri="{BB962C8B-B14F-4D97-AF65-F5344CB8AC3E}">
        <p14:creationId xmlns:p14="http://schemas.microsoft.com/office/powerpoint/2010/main" val="136118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hape 2252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31750"/>
            <a:ext cx="9144000" cy="1190625"/>
          </a:xfrm>
          <a:noFill/>
        </p:spPr>
        <p:txBody>
          <a:bodyPr/>
          <a:lstStyle/>
          <a:p>
            <a:pPr marL="0" indent="0" algn="ctr" defTabSz="914400" eaLnBrk="1" hangingPunct="1"/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Adler’s Individual Psychology- An Overview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3" name="Shape 22530"/>
          <p:cNvSpPr>
            <a:spLocks noGrp="1" noChangeArrowheads="1"/>
          </p:cNvSpPr>
          <p:nvPr>
            <p:ph type="body" idx="4294967295"/>
          </p:nvPr>
        </p:nvSpPr>
        <p:spPr>
          <a:xfrm>
            <a:off x="142875" y="1125538"/>
            <a:ext cx="9001125" cy="4622803"/>
          </a:xfrm>
          <a:noFill/>
        </p:spPr>
        <p:txBody>
          <a:bodyPr wrap="square">
            <a:spAutoFit/>
          </a:bodyPr>
          <a:lstStyle/>
          <a:p>
            <a:r>
              <a:rPr lang="en-GB" sz="2400" dirty="0"/>
              <a:t>Inferiority feelings</a:t>
            </a:r>
            <a:endParaRPr lang="en-GB" sz="800" dirty="0"/>
          </a:p>
          <a:p>
            <a:pPr lvl="1"/>
            <a:r>
              <a:rPr lang="en-GB" sz="2200" dirty="0">
                <a:solidFill>
                  <a:schemeClr val="accent2"/>
                </a:solidFill>
              </a:rPr>
              <a:t>Experienced from birth – helpless infant</a:t>
            </a:r>
          </a:p>
          <a:p>
            <a:pPr lvl="1"/>
            <a:r>
              <a:rPr lang="en-GB" sz="2200" dirty="0">
                <a:solidFill>
                  <a:schemeClr val="accent2"/>
                </a:solidFill>
              </a:rPr>
              <a:t>Strive for mastery to fulfil potential</a:t>
            </a:r>
            <a:br>
              <a:rPr lang="en-GB" sz="2200" dirty="0">
                <a:solidFill>
                  <a:schemeClr val="accent2"/>
                </a:solidFill>
              </a:rPr>
            </a:br>
            <a:endParaRPr lang="en-GB" sz="1000" dirty="0">
              <a:solidFill>
                <a:schemeClr val="accent2"/>
              </a:solidFill>
            </a:endParaRPr>
          </a:p>
          <a:p>
            <a:r>
              <a:rPr lang="en-GB" sz="2400" dirty="0"/>
              <a:t>Birth order</a:t>
            </a:r>
          </a:p>
          <a:p>
            <a:pPr lvl="1"/>
            <a:r>
              <a:rPr lang="en-GB" sz="2200" dirty="0">
                <a:solidFill>
                  <a:schemeClr val="accent2"/>
                </a:solidFill>
              </a:rPr>
              <a:t>Unique treatment of each child</a:t>
            </a:r>
          </a:p>
          <a:p>
            <a:pPr lvl="1"/>
            <a:r>
              <a:rPr lang="en-GB" sz="2200" dirty="0">
                <a:solidFill>
                  <a:schemeClr val="accent2"/>
                </a:solidFill>
              </a:rPr>
              <a:t>Individual experience of the family</a:t>
            </a:r>
            <a:br>
              <a:rPr lang="en-GB" sz="2200" dirty="0">
                <a:solidFill>
                  <a:schemeClr val="accent2"/>
                </a:solidFill>
              </a:rPr>
            </a:br>
            <a:endParaRPr lang="en-GB" sz="1000" dirty="0">
              <a:solidFill>
                <a:schemeClr val="accent2"/>
              </a:solidFill>
            </a:endParaRPr>
          </a:p>
          <a:p>
            <a:r>
              <a:rPr lang="en-GB" sz="2400" dirty="0"/>
              <a:t>‘Style of life’ developed from family experience                              (and interpretation of FE ; Adler, 1958)</a:t>
            </a:r>
            <a:br>
              <a:rPr lang="en-GB" sz="2400" dirty="0"/>
            </a:br>
            <a:endParaRPr lang="en-GB" sz="800" dirty="0"/>
          </a:p>
          <a:p>
            <a:r>
              <a:rPr lang="en-GB" sz="2400" dirty="0"/>
              <a:t>When inferiority is not compensated for</a:t>
            </a:r>
          </a:p>
          <a:p>
            <a:pPr lvl="1"/>
            <a:r>
              <a:rPr lang="en-GB" sz="2200" dirty="0">
                <a:solidFill>
                  <a:schemeClr val="accent2"/>
                </a:solidFill>
              </a:rPr>
              <a:t>Neurotic personality develops</a:t>
            </a:r>
          </a:p>
        </p:txBody>
      </p:sp>
      <p:pic>
        <p:nvPicPr>
          <p:cNvPr id="8195" name="Picture 3" descr="C:\Users\User\Desktop\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268760"/>
            <a:ext cx="3168352" cy="2476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6697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hape 2662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36625"/>
          </a:xfrm>
        </p:spPr>
        <p:txBody>
          <a:bodyPr/>
          <a:lstStyle/>
          <a:p>
            <a:pPr marL="0" indent="0" algn="ctr" defTabSz="914400" eaLnBrk="1" hangingPunct="1"/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Development of Personality Types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720" y="692696"/>
            <a:ext cx="648702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Teleology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Contrast with deterministic approach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Overarching goal of superiority/mastery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Driving achievement and maximizing potential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Goal is fictitious </a:t>
            </a:r>
            <a:r>
              <a:rPr lang="en-GB" dirty="0">
                <a:sym typeface="Wingdings"/>
              </a:rPr>
              <a:t> never achievable!</a:t>
            </a:r>
            <a:endParaRPr lang="en-GB" dirty="0"/>
          </a:p>
          <a:p>
            <a:endParaRPr lang="en-GB" dirty="0"/>
          </a:p>
          <a:p>
            <a:r>
              <a:rPr lang="en-GB" sz="2400" dirty="0">
                <a:solidFill>
                  <a:srgbClr val="FF0000"/>
                </a:solidFill>
              </a:rPr>
              <a:t>Basic Concerns</a:t>
            </a:r>
          </a:p>
          <a:p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Three generalized concerns; Work, Friendship, Love …</a:t>
            </a:r>
          </a:p>
          <a:p>
            <a:pPr marL="285750" indent="-285750">
              <a:buFont typeface="Arial" pitchFamily="34" charset="0"/>
              <a:buChar char="•"/>
            </a:pPr>
            <a:endParaRPr lang="en-GB" dirty="0"/>
          </a:p>
          <a:p>
            <a:r>
              <a:rPr lang="en-GB" sz="2400" dirty="0">
                <a:solidFill>
                  <a:srgbClr val="FF0000"/>
                </a:solidFill>
              </a:rPr>
              <a:t>Role of Parents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Provide accurate conceptualization(s)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Introduction  to “social  life”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Interactional relationships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“Equality”- both parents have crucial roles</a:t>
            </a:r>
          </a:p>
          <a:p>
            <a:endParaRPr lang="en-GB" dirty="0"/>
          </a:p>
          <a:p>
            <a:endParaRPr lang="en-GB" sz="2400" dirty="0"/>
          </a:p>
        </p:txBody>
      </p:sp>
      <p:pic>
        <p:nvPicPr>
          <p:cNvPr id="3074" name="Picture 2" descr="http://media5.picsearch.com/is?yPFEn166MOb9LJERsMVu4p7SkwOAhGGIvcfReK7k5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905374"/>
            <a:ext cx="2946562" cy="197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media3.picsearch.com/is?Dfw89d8SSy4eml0Ws-BKF9a3yf2xI2zY9uWaZ0bWqa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68760"/>
            <a:ext cx="1842953" cy="187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3303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hape 2662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36625"/>
          </a:xfrm>
        </p:spPr>
        <p:txBody>
          <a:bodyPr/>
          <a:lstStyle/>
          <a:p>
            <a:pPr marL="0" indent="0" algn="ctr" defTabSz="914400" eaLnBrk="1" hangingPunct="1"/>
            <a:r>
              <a:rPr lang="en-GB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Effects of Birth Order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http://media4.picsearch.com/is?k_OUV8gjSEIxU3eN1Z0awOQhWKnekQPQXJpGcfPEy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980728"/>
            <a:ext cx="2406774" cy="1805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ain slaying A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92" y="2852936"/>
            <a:ext cx="2273430" cy="31630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496" y="902325"/>
            <a:ext cx="64870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Eldest</a:t>
            </a:r>
          </a:p>
          <a:p>
            <a:pPr lvl="1"/>
            <a:r>
              <a:rPr lang="en-GB" i="1" dirty="0"/>
              <a:t>Child</a:t>
            </a:r>
            <a:r>
              <a:rPr lang="en-GB" dirty="0"/>
              <a:t>: ‘dethroned monarch’,  understands status</a:t>
            </a:r>
          </a:p>
          <a:p>
            <a:pPr lvl="1"/>
            <a:r>
              <a:rPr lang="en-GB" i="1" dirty="0"/>
              <a:t>Adult</a:t>
            </a:r>
            <a:r>
              <a:rPr lang="en-GB" dirty="0"/>
              <a:t>: conservative, respect authority, maintains     	    status quo, intellectual attainment </a:t>
            </a:r>
          </a:p>
          <a:p>
            <a:endParaRPr lang="en-GB" sz="800" dirty="0"/>
          </a:p>
          <a:p>
            <a:pPr marL="457200" indent="-457200">
              <a:buFont typeface="Arial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Second</a:t>
            </a:r>
          </a:p>
          <a:p>
            <a:pPr lvl="1"/>
            <a:r>
              <a:rPr lang="en-GB" i="1" dirty="0"/>
              <a:t>Child</a:t>
            </a:r>
            <a:r>
              <a:rPr lang="en-GB" dirty="0"/>
              <a:t>: competitive, reacts to behaviour of older sibling  </a:t>
            </a:r>
          </a:p>
          <a:p>
            <a:pPr lvl="1"/>
            <a:r>
              <a:rPr lang="en-GB" i="1" dirty="0"/>
              <a:t>Adult: </a:t>
            </a:r>
            <a:r>
              <a:rPr lang="en-GB" dirty="0"/>
              <a:t>demanding of themselves, unrealistic goals</a:t>
            </a:r>
          </a:p>
          <a:p>
            <a:endParaRPr lang="en-GB" sz="800" dirty="0"/>
          </a:p>
          <a:p>
            <a:pPr marL="457200" indent="-457200">
              <a:buFont typeface="Arial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Youngest</a:t>
            </a:r>
          </a:p>
          <a:p>
            <a:pPr lvl="1"/>
            <a:r>
              <a:rPr lang="en-GB" i="1" dirty="0"/>
              <a:t>Child: </a:t>
            </a:r>
            <a:r>
              <a:rPr lang="en-GB" dirty="0"/>
              <a:t>babied by family, attention and pampering	</a:t>
            </a:r>
          </a:p>
          <a:p>
            <a:pPr lvl="1"/>
            <a:r>
              <a:rPr lang="en-GB" i="1" dirty="0"/>
              <a:t>Adult</a:t>
            </a:r>
            <a:r>
              <a:rPr lang="en-GB" sz="2000" dirty="0"/>
              <a:t>: </a:t>
            </a:r>
            <a:r>
              <a:rPr lang="en-GB" dirty="0"/>
              <a:t>high dependency, desire to excel, need for praise </a:t>
            </a:r>
          </a:p>
          <a:p>
            <a:pPr marL="457200" indent="-457200">
              <a:buFont typeface="Arial" pitchFamily="34" charset="0"/>
              <a:buChar char="•"/>
            </a:pPr>
            <a:endParaRPr lang="en-GB" sz="800" dirty="0"/>
          </a:p>
          <a:p>
            <a:pPr marL="457200" indent="-457200">
              <a:buFont typeface="Arial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</a:rPr>
              <a:t>Only</a:t>
            </a:r>
          </a:p>
          <a:p>
            <a:r>
              <a:rPr lang="en-GB" sz="2400" dirty="0"/>
              <a:t>      </a:t>
            </a:r>
            <a:r>
              <a:rPr lang="en-GB" i="1" dirty="0"/>
              <a:t>Child: </a:t>
            </a:r>
            <a:r>
              <a:rPr lang="en-GB" dirty="0"/>
              <a:t>without ‘rivals;, likely to be pampered (by mother)</a:t>
            </a:r>
          </a:p>
          <a:p>
            <a:r>
              <a:rPr lang="en-GB" i="1" dirty="0"/>
              <a:t>        Adult: </a:t>
            </a:r>
            <a:r>
              <a:rPr lang="en-GB" dirty="0"/>
              <a:t>need for approval, difficulty with criticism/ dislike,</a:t>
            </a:r>
          </a:p>
          <a:p>
            <a:r>
              <a:rPr lang="en-GB" dirty="0"/>
              <a:t>	    intellectually able and high achieving</a:t>
            </a:r>
          </a:p>
          <a:p>
            <a:pPr lvl="1"/>
            <a:r>
              <a:rPr lang="en-GB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94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64048" y="958450"/>
            <a:ext cx="8241033" cy="4774806"/>
          </a:xfrm>
          <a:prstGeom prst="rect">
            <a:avLst/>
          </a:prstGeom>
          <a:solidFill>
            <a:schemeClr val="accent1">
              <a:alpha val="13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170" name="Shape 2867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641350"/>
          </a:xfrm>
        </p:spPr>
        <p:txBody>
          <a:bodyPr/>
          <a:lstStyle/>
          <a:p>
            <a:pPr marL="0" indent="0" algn="ctr" defTabSz="914400" eaLnBrk="1" hangingPunct="1"/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Adlerian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 Personality Types</a:t>
            </a:r>
            <a:r>
              <a:rPr lang="en-GB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 </a:t>
            </a:r>
            <a:endParaRPr lang="en-GB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7244" y="1194120"/>
            <a:ext cx="1620180" cy="1930046"/>
            <a:chOff x="287524" y="976952"/>
            <a:chExt cx="1620180" cy="1930046"/>
          </a:xfrm>
        </p:grpSpPr>
        <p:pic>
          <p:nvPicPr>
            <p:cNvPr id="6146" name="Picture 2" descr="http://media5.picsearch.com/is?mzvu-D7rvFwmboCtDbyhpqz-WxiMMgP9LwqpdhdKax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976952"/>
              <a:ext cx="1224136" cy="163218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87524" y="2537666"/>
              <a:ext cx="1620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i="1" dirty="0"/>
                <a:t>Ruling Type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335333" y="1164122"/>
            <a:ext cx="1840022" cy="1772859"/>
            <a:chOff x="2033783" y="1074931"/>
            <a:chExt cx="1840022" cy="1772859"/>
          </a:xfrm>
        </p:grpSpPr>
        <p:pic>
          <p:nvPicPr>
            <p:cNvPr id="6150" name="Picture 6" descr="hide-and-seek-sm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920" y="1074931"/>
              <a:ext cx="1656184" cy="14362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033783" y="2478458"/>
              <a:ext cx="1840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i="1" dirty="0"/>
                <a:t>Avoiding Type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80321" y="3573016"/>
            <a:ext cx="1901664" cy="1732449"/>
            <a:chOff x="4487442" y="1131689"/>
            <a:chExt cx="1901664" cy="1732449"/>
          </a:xfrm>
        </p:grpSpPr>
        <p:pic>
          <p:nvPicPr>
            <p:cNvPr id="6152" name="Picture 8" descr="http://media5.picsearch.com/is?2NSpcd5XPAuaKoGI2vdudvDCVUdAa7TbzGYGDpM3S6U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7442" y="1131689"/>
              <a:ext cx="1901664" cy="13802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518263" y="2494806"/>
              <a:ext cx="1840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i="1" dirty="0"/>
                <a:t>Getting Type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7984" y="3429331"/>
            <a:ext cx="1840022" cy="2321999"/>
            <a:chOff x="6784337" y="976952"/>
            <a:chExt cx="1840022" cy="2321999"/>
          </a:xfrm>
        </p:grpSpPr>
        <p:pic>
          <p:nvPicPr>
            <p:cNvPr id="6154" name="Picture 10" descr="http://media1.picsearch.com/is?1PGKwFEU6y0gQwSjMbfyEZ5yuvIKgOJhbM1T8l6F84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976952"/>
              <a:ext cx="1512168" cy="1632182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3" name="TextBox 12"/>
            <p:cNvSpPr txBox="1"/>
            <p:nvPr/>
          </p:nvSpPr>
          <p:spPr>
            <a:xfrm>
              <a:off x="6784337" y="2652620"/>
              <a:ext cx="1840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i="1" dirty="0"/>
                <a:t>Socially Useful Type</a:t>
              </a:r>
            </a:p>
          </p:txBody>
        </p:sp>
      </p:grpSp>
      <p:cxnSp>
        <p:nvCxnSpPr>
          <p:cNvPr id="9" name="Straight Connector 8"/>
          <p:cNvCxnSpPr>
            <a:stCxn id="7" idx="0"/>
          </p:cNvCxnSpPr>
          <p:nvPr/>
        </p:nvCxnSpPr>
        <p:spPr bwMode="auto">
          <a:xfrm>
            <a:off x="4384565" y="958450"/>
            <a:ext cx="83689" cy="4774806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7" idx="1"/>
            <a:endCxn id="7" idx="3"/>
          </p:cNvCxnSpPr>
          <p:nvPr/>
        </p:nvCxnSpPr>
        <p:spPr bwMode="auto">
          <a:xfrm>
            <a:off x="264048" y="3345853"/>
            <a:ext cx="824103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761518" y="1268760"/>
            <a:ext cx="26286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sz="1600" dirty="0"/>
              <a:t>lacks social interest </a:t>
            </a:r>
          </a:p>
          <a:p>
            <a:r>
              <a:rPr lang="en-GB" sz="1600" dirty="0"/>
              <a:t>- intense striving for power</a:t>
            </a:r>
          </a:p>
          <a:p>
            <a:r>
              <a:rPr lang="en-GB" sz="1600" dirty="0"/>
              <a:t>- emotionally manipulative</a:t>
            </a:r>
          </a:p>
          <a:p>
            <a:r>
              <a:rPr lang="en-GB" sz="1600" dirty="0"/>
              <a:t>- possibly result of    addiction, delinquency or domineering adulthood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51164" y="3705027"/>
            <a:ext cx="2217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sz="1600" dirty="0"/>
              <a:t>passive</a:t>
            </a:r>
          </a:p>
          <a:p>
            <a:r>
              <a:rPr lang="en-GB" sz="1600" dirty="0"/>
              <a:t>- little problem-solving</a:t>
            </a:r>
          </a:p>
          <a:p>
            <a:r>
              <a:rPr lang="en-GB" sz="1600" dirty="0"/>
              <a:t>- use personal charm</a:t>
            </a:r>
          </a:p>
          <a:p>
            <a:r>
              <a:rPr lang="en-GB" sz="1600" dirty="0"/>
              <a:t>- </a:t>
            </a:r>
            <a:r>
              <a:rPr lang="en-GB" sz="1600" i="1" dirty="0"/>
              <a:t>parasitic</a:t>
            </a:r>
            <a:r>
              <a:rPr lang="en-GB" sz="1600" dirty="0"/>
              <a:t> state</a:t>
            </a:r>
          </a:p>
          <a:p>
            <a:r>
              <a:rPr lang="en-GB" sz="1600" dirty="0"/>
              <a:t>- unhealthy</a:t>
            </a:r>
          </a:p>
          <a:p>
            <a:r>
              <a:rPr lang="en-GB" sz="1600" dirty="0"/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20883" y="1268760"/>
            <a:ext cx="262862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sz="1600" dirty="0"/>
              <a:t>lacks confidence</a:t>
            </a:r>
          </a:p>
          <a:p>
            <a:r>
              <a:rPr lang="en-GB" sz="1600" dirty="0"/>
              <a:t>- </a:t>
            </a:r>
            <a:r>
              <a:rPr lang="en-GB" sz="1600" i="1" dirty="0"/>
              <a:t>head in sand </a:t>
            </a:r>
            <a:r>
              <a:rPr lang="en-GB" sz="1600" dirty="0"/>
              <a:t>approach</a:t>
            </a:r>
          </a:p>
          <a:p>
            <a:r>
              <a:rPr lang="en-GB" sz="1600" dirty="0"/>
              <a:t>- deny problems exist</a:t>
            </a:r>
          </a:p>
          <a:p>
            <a:r>
              <a:rPr lang="en-GB" sz="1600" dirty="0"/>
              <a:t>- deny accountability</a:t>
            </a:r>
          </a:p>
          <a:p>
            <a:r>
              <a:rPr lang="en-GB" sz="1600" dirty="0"/>
              <a:t>- blame others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12160" y="3565677"/>
            <a:ext cx="27669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sz="1600" dirty="0"/>
              <a:t>faces life confidently</a:t>
            </a:r>
          </a:p>
          <a:p>
            <a:r>
              <a:rPr lang="en-GB" sz="1600" dirty="0"/>
              <a:t>- positive social interest</a:t>
            </a:r>
          </a:p>
          <a:p>
            <a:r>
              <a:rPr lang="en-GB" sz="1600" dirty="0"/>
              <a:t>- prepared to co-operate</a:t>
            </a:r>
          </a:p>
          <a:p>
            <a:r>
              <a:rPr lang="en-GB" sz="1600" dirty="0"/>
              <a:t>- contribution to welfare of others; healthy approach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390139" y="958450"/>
            <a:ext cx="4114942" cy="238740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384564" y="3345853"/>
            <a:ext cx="4120517" cy="238740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75197" y="3345853"/>
            <a:ext cx="4109368" cy="238740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77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Individual Differences?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619123"/>
            <a:ext cx="3815098" cy="2457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328" y="3928407"/>
            <a:ext cx="9084538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700" i="1" dirty="0">
                <a:cs typeface="Arial" charset="0"/>
              </a:rPr>
              <a:t>“</a:t>
            </a:r>
            <a:r>
              <a:rPr kumimoji="0" lang="en-US" sz="2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No two persons are born exactly alike; but each differs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from the other in natural</a:t>
            </a:r>
            <a:r>
              <a:rPr kumimoji="0" lang="en-US" sz="27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en-US" sz="2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endowments, one being suited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for one occupation and the other for another…”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cs typeface="Arial" charset="0"/>
              </a:rPr>
              <a:t>Plato, The Republic (360 BCE) 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022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0" y="115888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 Conditioning: Pavlov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(1906, 1927,1928)</a:t>
            </a:r>
            <a:endPara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08175" y="2205038"/>
            <a:ext cx="5340350" cy="2408237"/>
            <a:chOff x="0" y="0"/>
            <a:chExt cx="3364" cy="1517"/>
          </a:xfrm>
        </p:grpSpPr>
        <p:sp>
          <p:nvSpPr>
            <p:cNvPr id="14350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3364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435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3364" cy="1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4436"/>
            <a:lstStyle/>
            <a:p>
              <a:pPr fontAlgn="ctr"/>
              <a:r>
                <a:rPr lang="en-GB" sz="2400">
                  <a:latin typeface="Times New Roman" pitchFamily="18" charset="0"/>
                </a:rPr>
                <a:t>  </a:t>
              </a:r>
              <a:r>
                <a:rPr lang="en-GB" sz="15200">
                  <a:latin typeface="Times New Roman" pitchFamily="18" charset="0"/>
                </a:rPr>
                <a:t> </a:t>
              </a:r>
              <a:r>
                <a:rPr lang="en-GB" sz="2400">
                  <a:latin typeface="Times New Roman" pitchFamily="18" charset="0"/>
                </a:rPr>
                <a:t>                     </a:t>
              </a:r>
            </a:p>
          </p:txBody>
        </p:sp>
      </p:grpSp>
      <p:pic>
        <p:nvPicPr>
          <p:cNvPr id="14340" name="Picture 6" descr="seri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880821"/>
            <a:ext cx="208915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8" name="Rectangle 8"/>
          <p:cNvSpPr>
            <a:spLocks noChangeArrowheads="1"/>
          </p:cNvSpPr>
          <p:nvPr/>
        </p:nvSpPr>
        <p:spPr bwMode="auto">
          <a:xfrm>
            <a:off x="1979613" y="2420938"/>
            <a:ext cx="53403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42" name="Text Box 10"/>
          <p:cNvSpPr txBox="1">
            <a:spLocks noChangeArrowheads="1"/>
          </p:cNvSpPr>
          <p:nvPr/>
        </p:nvSpPr>
        <p:spPr bwMode="auto">
          <a:xfrm>
            <a:off x="228600" y="5445125"/>
            <a:ext cx="87503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GB" sz="2400">
              <a:latin typeface="Times New Roman" pitchFamily="18" charset="0"/>
            </a:endParaRPr>
          </a:p>
          <a:p>
            <a:endParaRPr lang="en-GB" sz="2400">
              <a:latin typeface="Times New Roman" pitchFamily="18" charset="0"/>
            </a:endParaRPr>
          </a:p>
        </p:txBody>
      </p:sp>
      <p:sp>
        <p:nvSpPr>
          <p:cNvPr id="14343" name="Text Box 11"/>
          <p:cNvSpPr txBox="1">
            <a:spLocks noChangeArrowheads="1"/>
          </p:cNvSpPr>
          <p:nvPr/>
        </p:nvSpPr>
        <p:spPr bwMode="auto">
          <a:xfrm>
            <a:off x="2627784" y="980728"/>
            <a:ext cx="6264275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 b="1" dirty="0"/>
              <a:t>Unconditioned</a:t>
            </a:r>
            <a:r>
              <a:rPr lang="en-GB" sz="1400" dirty="0"/>
              <a:t> stimulus (UCS)             </a:t>
            </a:r>
            <a:r>
              <a:rPr lang="en-GB" sz="1400" b="1" dirty="0"/>
              <a:t>Unconditioned</a:t>
            </a:r>
            <a:r>
              <a:rPr lang="en-GB" sz="1400" dirty="0"/>
              <a:t> response (UCR)</a:t>
            </a:r>
          </a:p>
          <a:p>
            <a:r>
              <a:rPr lang="en-GB" sz="1400" i="1" dirty="0"/>
              <a:t>food                                                        salivation</a:t>
            </a:r>
          </a:p>
          <a:p>
            <a:endParaRPr lang="en-GB" sz="1400" dirty="0"/>
          </a:p>
          <a:p>
            <a:r>
              <a:rPr lang="en-GB" sz="1400" b="1" dirty="0"/>
              <a:t>Conditioned</a:t>
            </a:r>
            <a:r>
              <a:rPr lang="en-GB" sz="1400" dirty="0"/>
              <a:t> stimulus (CS) </a:t>
            </a:r>
          </a:p>
          <a:p>
            <a:r>
              <a:rPr lang="en-GB" sz="1400" i="1" dirty="0"/>
              <a:t>Metronome</a:t>
            </a:r>
            <a:br>
              <a:rPr lang="en-GB" sz="1400" i="1" dirty="0"/>
            </a:br>
            <a:endParaRPr lang="en-GB" sz="1400" i="1" dirty="0"/>
          </a:p>
          <a:p>
            <a:r>
              <a:rPr lang="en-GB" sz="1400" i="1" dirty="0"/>
              <a:t>reinforced by</a:t>
            </a:r>
          </a:p>
          <a:p>
            <a:r>
              <a:rPr lang="en-GB" sz="1400" b="1" dirty="0"/>
              <a:t>Unconditioned</a:t>
            </a:r>
            <a:r>
              <a:rPr lang="en-GB" sz="1400" dirty="0"/>
              <a:t> stimulus (UCS)              </a:t>
            </a:r>
            <a:r>
              <a:rPr lang="en-GB" sz="1400" b="1" dirty="0"/>
              <a:t>Unconditioned</a:t>
            </a:r>
            <a:r>
              <a:rPr lang="en-GB" sz="1400" dirty="0"/>
              <a:t> response (UCR)</a:t>
            </a:r>
          </a:p>
          <a:p>
            <a:r>
              <a:rPr lang="en-GB" sz="1400" i="1" dirty="0"/>
              <a:t>food                                                         salivation</a:t>
            </a:r>
          </a:p>
          <a:p>
            <a:endParaRPr lang="en-GB" sz="1400" dirty="0"/>
          </a:p>
          <a:p>
            <a:r>
              <a:rPr lang="en-GB" sz="1400" b="1" dirty="0"/>
              <a:t>Conditioned</a:t>
            </a:r>
            <a:r>
              <a:rPr lang="en-GB" sz="1400" dirty="0"/>
              <a:t> stimulus (CS)                     </a:t>
            </a:r>
            <a:r>
              <a:rPr lang="en-GB" sz="1400" b="1" dirty="0"/>
              <a:t>Conditioned</a:t>
            </a:r>
            <a:r>
              <a:rPr lang="en-GB" sz="1400" dirty="0"/>
              <a:t> response (CR)</a:t>
            </a:r>
          </a:p>
          <a:p>
            <a:r>
              <a:rPr lang="en-GB" sz="1400" i="1" dirty="0"/>
              <a:t>metronome                                              salivation</a:t>
            </a:r>
          </a:p>
          <a:p>
            <a:endParaRPr lang="en-GB" sz="1400" i="1" dirty="0"/>
          </a:p>
        </p:txBody>
      </p:sp>
      <p:sp>
        <p:nvSpPr>
          <p:cNvPr id="14344" name="Line 12"/>
          <p:cNvSpPr>
            <a:spLocks noChangeShapeType="1"/>
          </p:cNvSpPr>
          <p:nvPr/>
        </p:nvSpPr>
        <p:spPr bwMode="auto">
          <a:xfrm>
            <a:off x="5292080" y="1196471"/>
            <a:ext cx="287338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b="1"/>
          </a:p>
        </p:txBody>
      </p:sp>
      <p:sp>
        <p:nvSpPr>
          <p:cNvPr id="14345" name="Line 13"/>
          <p:cNvSpPr>
            <a:spLocks noChangeShapeType="1"/>
          </p:cNvSpPr>
          <p:nvPr/>
        </p:nvSpPr>
        <p:spPr bwMode="auto">
          <a:xfrm>
            <a:off x="5292080" y="2636912"/>
            <a:ext cx="287338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b="1"/>
          </a:p>
        </p:txBody>
      </p:sp>
      <p:sp>
        <p:nvSpPr>
          <p:cNvPr id="14346" name="Line 14"/>
          <p:cNvSpPr>
            <a:spLocks noChangeShapeType="1"/>
          </p:cNvSpPr>
          <p:nvPr/>
        </p:nvSpPr>
        <p:spPr bwMode="auto">
          <a:xfrm>
            <a:off x="5292080" y="3284984"/>
            <a:ext cx="287338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b="1"/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-16091" y="3707847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Operant Conditioning: Skinner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(1948, 1971,1972, 1976)</a:t>
            </a:r>
            <a:endParaRPr lang="en-GB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4" y="4308192"/>
            <a:ext cx="9144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200" dirty="0"/>
              <a:t>  Consequences of behaviour important:</a:t>
            </a:r>
            <a:endParaRPr lang="en-GB" sz="2200" dirty="0">
              <a:solidFill>
                <a:schemeClr val="accent2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GB" sz="2200" dirty="0">
                <a:solidFill>
                  <a:schemeClr val="accent2"/>
                </a:solidFill>
              </a:rPr>
              <a:t>  Reinforcement</a:t>
            </a:r>
          </a:p>
          <a:p>
            <a:pPr lvl="1">
              <a:buFont typeface="Arial" pitchFamily="34" charset="0"/>
              <a:buChar char="•"/>
            </a:pPr>
            <a:r>
              <a:rPr lang="en-GB" sz="2200" dirty="0">
                <a:solidFill>
                  <a:schemeClr val="accent2"/>
                </a:solidFill>
              </a:rPr>
              <a:t>  Reward</a:t>
            </a:r>
          </a:p>
          <a:p>
            <a:pPr lvl="1">
              <a:buFont typeface="Arial" pitchFamily="34" charset="0"/>
              <a:buChar char="•"/>
            </a:pPr>
            <a:r>
              <a:rPr lang="en-GB" sz="2200" dirty="0">
                <a:solidFill>
                  <a:schemeClr val="accent2"/>
                </a:solidFill>
              </a:rPr>
              <a:t>  Punishment</a:t>
            </a:r>
          </a:p>
          <a:p>
            <a:pPr>
              <a:buFont typeface="Arial" pitchFamily="34" charset="0"/>
              <a:buChar char="•"/>
            </a:pPr>
            <a:r>
              <a:rPr lang="en-GB" sz="2200" dirty="0"/>
              <a:t>  Friendly person has been reinforced for being friendly (&amp; visa versa)</a:t>
            </a:r>
          </a:p>
        </p:txBody>
      </p:sp>
    </p:spTree>
    <p:extLst>
      <p:ext uri="{BB962C8B-B14F-4D97-AF65-F5344CB8AC3E}">
        <p14:creationId xmlns:p14="http://schemas.microsoft.com/office/powerpoint/2010/main" val="13607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14344" grpId="0" animBg="1"/>
      <p:bldP spid="14345" grpId="0" animBg="1"/>
      <p:bldP spid="143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hape 5120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1190625"/>
          </a:xfrm>
        </p:spPr>
        <p:txBody>
          <a:bodyPr/>
          <a:lstStyle/>
          <a:p>
            <a:pPr algn="ctr"/>
            <a:r>
              <a:rPr lang="en-GB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Social Learning Theory</a:t>
            </a:r>
            <a:br>
              <a:rPr lang="en-GB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</a:br>
            <a:r>
              <a:rPr lang="en-GB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(Bandura, 1978/1989)</a:t>
            </a:r>
            <a:endParaRPr lang="en-GB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291" name="Shape 51202"/>
          <p:cNvSpPr>
            <a:spLocks noGrp="1" noChangeArrowheads="1"/>
          </p:cNvSpPr>
          <p:nvPr>
            <p:ph type="body" idx="4294967295"/>
          </p:nvPr>
        </p:nvSpPr>
        <p:spPr>
          <a:xfrm>
            <a:off x="660400" y="1557338"/>
            <a:ext cx="8483600" cy="935037"/>
          </a:xfrm>
        </p:spPr>
        <p:txBody>
          <a:bodyPr/>
          <a:lstStyle/>
          <a:p>
            <a:pPr defTabSz="914400" eaLnBrk="1" hangingPunct="1">
              <a:lnSpc>
                <a:spcPct val="90000"/>
              </a:lnSpc>
            </a:pPr>
            <a:r>
              <a:rPr lang="en-GB" altLang="zh-CN" sz="2400" dirty="0">
                <a:ea typeface="SimSun" pitchFamily="2" charset="-122"/>
              </a:rPr>
              <a:t>Do internal or external forces control our behaviour?</a:t>
            </a:r>
          </a:p>
          <a:p>
            <a:pPr defTabSz="914400" eaLnBrk="1" hangingPunct="1">
              <a:lnSpc>
                <a:spcPct val="90000"/>
              </a:lnSpc>
            </a:pPr>
            <a:r>
              <a:rPr lang="en-GB" altLang="zh-CN" sz="2400" dirty="0">
                <a:ea typeface="SimSun" pitchFamily="2" charset="-122"/>
              </a:rPr>
              <a:t>Interacting factors in reciprocal determinism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7469" y="2671388"/>
            <a:ext cx="2088232" cy="830997"/>
          </a:xfrm>
          <a:prstGeom prst="rect">
            <a:avLst/>
          </a:prstGeom>
          <a:gradFill>
            <a:gsLst>
              <a:gs pos="89000">
                <a:schemeClr val="accent2"/>
              </a:gs>
              <a:gs pos="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/>
              <a:t>Person Factors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52120" y="4451650"/>
            <a:ext cx="2452084" cy="830997"/>
          </a:xfrm>
          <a:prstGeom prst="rect">
            <a:avLst/>
          </a:prstGeom>
          <a:gradFill>
            <a:gsLst>
              <a:gs pos="89000">
                <a:schemeClr val="accent2"/>
              </a:gs>
              <a:gs pos="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/>
              <a:t>Behavioural Factors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4478574"/>
            <a:ext cx="2592288" cy="830997"/>
          </a:xfrm>
          <a:prstGeom prst="rect">
            <a:avLst/>
          </a:prstGeom>
          <a:gradFill>
            <a:gsLst>
              <a:gs pos="89000">
                <a:schemeClr val="accent2"/>
              </a:gs>
              <a:gs pos="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/>
              <a:t>Environmental Factors</a:t>
            </a:r>
          </a:p>
        </p:txBody>
      </p:sp>
      <p:sp>
        <p:nvSpPr>
          <p:cNvPr id="6" name="Left-Right Arrow 5"/>
          <p:cNvSpPr/>
          <p:nvPr/>
        </p:nvSpPr>
        <p:spPr bwMode="auto">
          <a:xfrm rot="19990873">
            <a:off x="1268442" y="3507738"/>
            <a:ext cx="2105656" cy="592614"/>
          </a:xfrm>
          <a:prstGeom prst="left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Left-Right Arrow 10"/>
          <p:cNvSpPr/>
          <p:nvPr/>
        </p:nvSpPr>
        <p:spPr bwMode="auto">
          <a:xfrm rot="1222324">
            <a:off x="5552999" y="3602900"/>
            <a:ext cx="2105656" cy="592614"/>
          </a:xfrm>
          <a:prstGeom prst="left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Left-Right Arrow 11"/>
          <p:cNvSpPr/>
          <p:nvPr/>
        </p:nvSpPr>
        <p:spPr bwMode="auto">
          <a:xfrm>
            <a:off x="3347864" y="4597765"/>
            <a:ext cx="2105656" cy="592614"/>
          </a:xfrm>
          <a:prstGeom prst="left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7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hape 5120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90625"/>
          </a:xfrm>
        </p:spPr>
        <p:txBody>
          <a:bodyPr/>
          <a:lstStyle/>
          <a:p>
            <a:pPr algn="ctr"/>
            <a:r>
              <a:rPr lang="en-GB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Personality Development </a:t>
            </a:r>
            <a:br>
              <a:rPr lang="en-GB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</a:br>
            <a:r>
              <a:rPr lang="en-GB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&amp; Social Learning Theory</a:t>
            </a:r>
            <a:endParaRPr lang="en-GB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291" name="Shape 5120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204615"/>
            <a:ext cx="6624638" cy="4176713"/>
          </a:xfrm>
        </p:spPr>
        <p:txBody>
          <a:bodyPr/>
          <a:lstStyle/>
          <a:p>
            <a:pPr defTabSz="914400" eaLnBrk="1" hangingPunct="1">
              <a:lnSpc>
                <a:spcPct val="90000"/>
              </a:lnSpc>
            </a:pPr>
            <a:r>
              <a:rPr lang="en-GB" altLang="zh-CN" sz="2800" dirty="0">
                <a:ea typeface="SimSun" pitchFamily="2" charset="-122"/>
              </a:rPr>
              <a:t>Observational learning and modelling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altLang="zh-CN" sz="2800" dirty="0">
                <a:ea typeface="SimSun" pitchFamily="2" charset="-122"/>
              </a:rPr>
              <a:t>      (Bandura’s </a:t>
            </a:r>
            <a:r>
              <a:rPr lang="en-GB" altLang="zh-CN" sz="2800" dirty="0" err="1">
                <a:ea typeface="SimSun" pitchFamily="2" charset="-122"/>
              </a:rPr>
              <a:t>Bobo</a:t>
            </a:r>
            <a:r>
              <a:rPr lang="en-GB" altLang="zh-CN" sz="2800" dirty="0">
                <a:ea typeface="SimSun" pitchFamily="2" charset="-122"/>
              </a:rPr>
              <a:t> Doll Study, 1963)</a:t>
            </a:r>
            <a:br>
              <a:rPr lang="en-GB" altLang="zh-CN" sz="2800" dirty="0">
                <a:ea typeface="SimSun" pitchFamily="2" charset="-122"/>
              </a:rPr>
            </a:br>
            <a:br>
              <a:rPr lang="en-GB" altLang="zh-CN" sz="2800" dirty="0">
                <a:ea typeface="SimSun" pitchFamily="2" charset="-122"/>
              </a:rPr>
            </a:br>
            <a:endParaRPr lang="en-GB" altLang="zh-CN" sz="2800" dirty="0">
              <a:ea typeface="SimSun" pitchFamily="2" charset="-122"/>
            </a:endParaRPr>
          </a:p>
          <a:p>
            <a:pPr>
              <a:lnSpc>
                <a:spcPct val="90000"/>
              </a:lnSpc>
            </a:pPr>
            <a:r>
              <a:rPr lang="en-GB" altLang="zh-CN" sz="2800" dirty="0">
                <a:ea typeface="SimSun" pitchFamily="2" charset="-122"/>
              </a:rPr>
              <a:t>Simple, similar, type of behaviour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GB" altLang="zh-CN" dirty="0">
                <a:solidFill>
                  <a:srgbClr val="0070C0"/>
                </a:solidFill>
                <a:ea typeface="SimSun" pitchFamily="2" charset="-122"/>
              </a:rPr>
              <a:t>Attributes of the observer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altLang="zh-CN" dirty="0">
                <a:solidFill>
                  <a:srgbClr val="0070C0"/>
                </a:solidFill>
                <a:ea typeface="SimSun" pitchFamily="2" charset="-122"/>
              </a:rPr>
              <a:t>- Consequences of imitation</a:t>
            </a:r>
          </a:p>
        </p:txBody>
      </p:sp>
      <p:sp>
        <p:nvSpPr>
          <p:cNvPr id="4" name="Shape 51201"/>
          <p:cNvSpPr txBox="1">
            <a:spLocks noChangeArrowheads="1"/>
          </p:cNvSpPr>
          <p:nvPr/>
        </p:nvSpPr>
        <p:spPr bwMode="auto">
          <a:xfrm>
            <a:off x="-252537" y="1506632"/>
            <a:ext cx="9781229" cy="84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>
              <a:lnSpc>
                <a:spcPct val="90000"/>
              </a:lnSpc>
            </a:pPr>
            <a:r>
              <a:rPr lang="en-GB" altLang="zh-CN" sz="2600" dirty="0">
                <a:solidFill>
                  <a:srgbClr val="FF0000"/>
                </a:solidFill>
                <a:ea typeface="SimSun" pitchFamily="2" charset="-122"/>
              </a:rPr>
              <a:t>Q: How do we</a:t>
            </a:r>
            <a:r>
              <a:rPr lang="en-GB" altLang="zh-CN" sz="2600" i="1" dirty="0">
                <a:solidFill>
                  <a:srgbClr val="FF0000"/>
                </a:solidFill>
                <a:ea typeface="SimSun" pitchFamily="2" charset="-122"/>
              </a:rPr>
              <a:t> learn </a:t>
            </a:r>
            <a:r>
              <a:rPr lang="en-GB" altLang="zh-CN" sz="2600" dirty="0">
                <a:solidFill>
                  <a:srgbClr val="FF0000"/>
                </a:solidFill>
                <a:ea typeface="SimSun" pitchFamily="2" charset="-122"/>
              </a:rPr>
              <a:t>to become “us” &amp; to behave as we do?</a:t>
            </a:r>
            <a:br>
              <a:rPr lang="en-GB" altLang="zh-CN" sz="2600" dirty="0">
                <a:solidFill>
                  <a:srgbClr val="FF0000"/>
                </a:solidFill>
                <a:ea typeface="SimSun" pitchFamily="2" charset="-122"/>
              </a:rPr>
            </a:br>
            <a:endParaRPr lang="en-GB" altLang="zh-CN" sz="2600" dirty="0">
              <a:solidFill>
                <a:srgbClr val="FF0000"/>
              </a:solidFill>
              <a:ea typeface="SimSun" pitchFamily="2" charset="-122"/>
            </a:endParaRPr>
          </a:p>
        </p:txBody>
      </p:sp>
      <p:pic>
        <p:nvPicPr>
          <p:cNvPr id="3074" name="Picture 2" descr="C:\Users\User\Desktop\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734264"/>
            <a:ext cx="3024336" cy="307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1487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134672" cy="4114800"/>
          </a:xfrm>
        </p:spPr>
        <p:txBody>
          <a:bodyPr/>
          <a:lstStyle/>
          <a:p>
            <a:r>
              <a:rPr lang="en-US" dirty="0"/>
              <a:t>Required Reading: Chapter 13 in Psychological Science (course text)</a:t>
            </a:r>
          </a:p>
          <a:p>
            <a:r>
              <a:rPr lang="en-US" dirty="0"/>
              <a:t>To be completed by (please): </a:t>
            </a:r>
            <a:r>
              <a:rPr lang="en-US" b="1" dirty="0"/>
              <a:t>Thursday 2/8</a:t>
            </a:r>
            <a:br>
              <a:rPr lang="en-US" b="1" dirty="0"/>
            </a:br>
            <a:endParaRPr lang="en-US" sz="1000" b="1" dirty="0"/>
          </a:p>
          <a:p>
            <a:r>
              <a:rPr lang="en-US" dirty="0"/>
              <a:t>Optional Task: Consider the two different approaches to understanding personality. Which one do you think is most appropriate- why? Do you </a:t>
            </a:r>
            <a:r>
              <a:rPr lang="en-US" dirty="0" err="1"/>
              <a:t>favour</a:t>
            </a:r>
            <a:r>
              <a:rPr lang="en-US" dirty="0"/>
              <a:t> a combination of both- why? </a:t>
            </a:r>
            <a:r>
              <a:rPr lang="en-US" sz="2000" dirty="0"/>
              <a:t>(Suggested completion- sometime before the exam! </a:t>
            </a:r>
            <a:r>
              <a:rPr lang="en-US" sz="2000" dirty="0">
                <a:sym typeface="Wingdings"/>
              </a:rPr>
              <a:t>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5350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4097"/>
          <p:cNvSpPr>
            <a:spLocks noGrp="1" noChangeArrowheads="1"/>
          </p:cNvSpPr>
          <p:nvPr>
            <p:ph type="title" idx="4294967295"/>
          </p:nvPr>
        </p:nvSpPr>
        <p:spPr>
          <a:xfrm>
            <a:off x="108520" y="188913"/>
            <a:ext cx="9144000" cy="800100"/>
          </a:xfrm>
        </p:spPr>
        <p:txBody>
          <a:bodyPr/>
          <a:lstStyle/>
          <a:p>
            <a:pPr marL="0" indent="0" defTabSz="914400" eaLnBrk="1" hangingPunct="1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Reading (Trait Theory)</a:t>
            </a:r>
          </a:p>
        </p:txBody>
      </p:sp>
      <p:sp>
        <p:nvSpPr>
          <p:cNvPr id="4099" name="Text Placeholder 4098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00838"/>
            <a:ext cx="8892480" cy="5224506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</a:pPr>
            <a:r>
              <a:rPr lang="en-GB" sz="2400" dirty="0"/>
              <a:t>Goldberg, L. (1993). The structure of phenotypic </a:t>
            </a:r>
          </a:p>
          <a:p>
            <a:pPr marL="0" indent="0">
              <a:lnSpc>
                <a:spcPct val="50000"/>
              </a:lnSpc>
              <a:buNone/>
            </a:pPr>
            <a:br>
              <a:rPr lang="en-GB" sz="2400" dirty="0"/>
            </a:br>
            <a:r>
              <a:rPr lang="en-GB" sz="2400" dirty="0"/>
              <a:t>       personality traits.  </a:t>
            </a:r>
            <a:r>
              <a:rPr lang="en-GB" sz="2400" i="1" dirty="0"/>
              <a:t>American Psychologist</a:t>
            </a:r>
            <a:r>
              <a:rPr lang="en-GB" sz="2400" dirty="0"/>
              <a:t>, </a:t>
            </a:r>
            <a:r>
              <a:rPr lang="en-GB" sz="2400" i="1" dirty="0"/>
              <a:t>48</a:t>
            </a:r>
            <a:r>
              <a:rPr lang="en-GB" sz="2400" dirty="0"/>
              <a:t>, 26-34.</a:t>
            </a:r>
            <a:br>
              <a:rPr lang="en-GB" sz="2400" dirty="0"/>
            </a:br>
            <a:endParaRPr lang="en-GB" altLang="zh-CN" sz="2400" dirty="0">
              <a:ea typeface="SimSun" pitchFamily="2" charset="-122"/>
            </a:endParaRPr>
          </a:p>
          <a:p>
            <a:pPr defTabSz="914400" eaLnBrk="1" hangingPunct="1">
              <a:lnSpc>
                <a:spcPct val="50000"/>
              </a:lnSpc>
            </a:pPr>
            <a:r>
              <a:rPr lang="en-GB" altLang="zh-CN" sz="2400" dirty="0">
                <a:ea typeface="SimSun" pitchFamily="2" charset="-122"/>
              </a:rPr>
              <a:t>McCrae, R., Costa, P., </a:t>
            </a:r>
            <a:r>
              <a:rPr lang="en-GB" altLang="zh-CN" sz="2400" dirty="0" err="1">
                <a:ea typeface="SimSun" pitchFamily="2" charset="-122"/>
              </a:rPr>
              <a:t>Ostendorf</a:t>
            </a:r>
            <a:r>
              <a:rPr lang="en-GB" altLang="zh-CN" sz="2400" dirty="0">
                <a:ea typeface="SimSun" pitchFamily="2" charset="-122"/>
              </a:rPr>
              <a:t>, F., </a:t>
            </a:r>
            <a:r>
              <a:rPr lang="en-GB" altLang="zh-CN" sz="2400" dirty="0" err="1">
                <a:ea typeface="SimSun" pitchFamily="2" charset="-122"/>
              </a:rPr>
              <a:t>Angleitner</a:t>
            </a:r>
            <a:r>
              <a:rPr lang="en-GB" altLang="zh-CN" sz="2400" dirty="0">
                <a:ea typeface="SimSun" pitchFamily="2" charset="-122"/>
              </a:rPr>
              <a:t>, A., </a:t>
            </a:r>
            <a:r>
              <a:rPr lang="en-GB" altLang="zh-CN" sz="2400" dirty="0" err="1">
                <a:ea typeface="SimSun" pitchFamily="2" charset="-122"/>
              </a:rPr>
              <a:t>Hrebickova</a:t>
            </a:r>
            <a:r>
              <a:rPr lang="en-GB" altLang="zh-CN" sz="2400" dirty="0">
                <a:ea typeface="SimSun" pitchFamily="2" charset="-122"/>
              </a:rPr>
              <a:t>, </a:t>
            </a:r>
          </a:p>
          <a:p>
            <a:pPr defTabSz="914400" eaLnBrk="1" hangingPunct="1">
              <a:lnSpc>
                <a:spcPct val="50000"/>
              </a:lnSpc>
            </a:pPr>
            <a:endParaRPr lang="en-GB" altLang="zh-CN" sz="2400" dirty="0">
              <a:ea typeface="SimSun" pitchFamily="2" charset="-122"/>
            </a:endParaRPr>
          </a:p>
          <a:p>
            <a:pPr marL="0" indent="0" defTabSz="914400" eaLnBrk="1" hangingPunct="1">
              <a:lnSpc>
                <a:spcPct val="50000"/>
              </a:lnSpc>
              <a:buNone/>
            </a:pPr>
            <a:r>
              <a:rPr lang="en-GB" altLang="zh-CN" sz="2400" dirty="0">
                <a:ea typeface="SimSun" pitchFamily="2" charset="-122"/>
              </a:rPr>
              <a:t>       M., </a:t>
            </a:r>
            <a:r>
              <a:rPr lang="en-GB" altLang="zh-CN" sz="2400" dirty="0" err="1">
                <a:ea typeface="SimSun" pitchFamily="2" charset="-122"/>
              </a:rPr>
              <a:t>Avia</a:t>
            </a:r>
            <a:r>
              <a:rPr lang="en-GB" altLang="zh-CN" sz="2400" dirty="0">
                <a:ea typeface="SimSun" pitchFamily="2" charset="-122"/>
              </a:rPr>
              <a:t>, M., </a:t>
            </a:r>
            <a:r>
              <a:rPr lang="en-GB" altLang="zh-CN" sz="2400" dirty="0" err="1">
                <a:ea typeface="SimSun" pitchFamily="2" charset="-122"/>
              </a:rPr>
              <a:t>Sanz</a:t>
            </a:r>
            <a:r>
              <a:rPr lang="en-GB" altLang="zh-CN" sz="2400" dirty="0">
                <a:ea typeface="SimSun" pitchFamily="2" charset="-122"/>
              </a:rPr>
              <a:t>, J, Sanchez-</a:t>
            </a:r>
            <a:r>
              <a:rPr lang="en-GB" altLang="zh-CN" sz="2400" dirty="0" err="1">
                <a:ea typeface="SimSun" pitchFamily="2" charset="-122"/>
              </a:rPr>
              <a:t>Bernados</a:t>
            </a:r>
            <a:r>
              <a:rPr lang="en-GB" altLang="zh-CN" sz="2400" dirty="0">
                <a:ea typeface="SimSun" pitchFamily="2" charset="-122"/>
              </a:rPr>
              <a:t>, M., </a:t>
            </a:r>
            <a:r>
              <a:rPr lang="en-GB" altLang="zh-CN" sz="2400" dirty="0" err="1">
                <a:ea typeface="SimSun" pitchFamily="2" charset="-122"/>
              </a:rPr>
              <a:t>Kusdil</a:t>
            </a:r>
            <a:r>
              <a:rPr lang="en-GB" altLang="zh-CN" sz="2400" dirty="0">
                <a:ea typeface="SimSun" pitchFamily="2" charset="-122"/>
              </a:rPr>
              <a:t>, M., </a:t>
            </a:r>
          </a:p>
          <a:p>
            <a:pPr marL="0" indent="0" defTabSz="914400" eaLnBrk="1" hangingPunct="1">
              <a:lnSpc>
                <a:spcPct val="50000"/>
              </a:lnSpc>
              <a:buNone/>
            </a:pPr>
            <a:endParaRPr lang="en-GB" altLang="zh-CN" sz="2400" dirty="0">
              <a:ea typeface="SimSun" pitchFamily="2" charset="-122"/>
            </a:endParaRPr>
          </a:p>
          <a:p>
            <a:pPr marL="0" indent="0" defTabSz="914400" eaLnBrk="1" hangingPunct="1">
              <a:lnSpc>
                <a:spcPct val="50000"/>
              </a:lnSpc>
              <a:buNone/>
            </a:pPr>
            <a:r>
              <a:rPr lang="en-GB" altLang="zh-CN" sz="2400" dirty="0">
                <a:ea typeface="SimSun" pitchFamily="2" charset="-122"/>
              </a:rPr>
              <a:t>       </a:t>
            </a:r>
            <a:r>
              <a:rPr lang="en-GB" altLang="zh-CN" sz="2400" dirty="0" err="1">
                <a:ea typeface="SimSun" pitchFamily="2" charset="-122"/>
              </a:rPr>
              <a:t>Woodfield</a:t>
            </a:r>
            <a:r>
              <a:rPr lang="en-GB" altLang="zh-CN" sz="2400" dirty="0">
                <a:ea typeface="SimSun" pitchFamily="2" charset="-122"/>
              </a:rPr>
              <a:t>, R., Saunders, P., &amp;  Smith, P. (2000). Nature over</a:t>
            </a:r>
          </a:p>
          <a:p>
            <a:pPr marL="0" indent="0" defTabSz="914400" eaLnBrk="1" hangingPunct="1">
              <a:lnSpc>
                <a:spcPct val="50000"/>
              </a:lnSpc>
              <a:buNone/>
            </a:pPr>
            <a:endParaRPr lang="en-GB" altLang="zh-CN" sz="2400" dirty="0">
              <a:ea typeface="SimSun" pitchFamily="2" charset="-122"/>
            </a:endParaRPr>
          </a:p>
          <a:p>
            <a:pPr marL="0" indent="0" defTabSz="914400" eaLnBrk="1" hangingPunct="1">
              <a:lnSpc>
                <a:spcPct val="50000"/>
              </a:lnSpc>
              <a:buNone/>
            </a:pPr>
            <a:r>
              <a:rPr lang="en-GB" altLang="zh-CN" sz="2400" dirty="0">
                <a:ea typeface="SimSun" pitchFamily="2" charset="-122"/>
              </a:rPr>
              <a:t>       nurture: Temperament, personality, and life span development,</a:t>
            </a:r>
          </a:p>
          <a:p>
            <a:pPr marL="0" indent="0" defTabSz="914400" eaLnBrk="1" hangingPunct="1">
              <a:lnSpc>
                <a:spcPct val="50000"/>
              </a:lnSpc>
              <a:buNone/>
            </a:pPr>
            <a:endParaRPr lang="en-GB" altLang="zh-CN" sz="2400" dirty="0">
              <a:ea typeface="SimSun" pitchFamily="2" charset="-122"/>
            </a:endParaRPr>
          </a:p>
          <a:p>
            <a:pPr marL="0" indent="0" defTabSz="914400" eaLnBrk="1" hangingPunct="1">
              <a:lnSpc>
                <a:spcPct val="50000"/>
              </a:lnSpc>
              <a:buNone/>
            </a:pPr>
            <a:r>
              <a:rPr lang="en-GB" altLang="zh-CN" sz="2400" dirty="0">
                <a:ea typeface="SimSun" pitchFamily="2" charset="-122"/>
              </a:rPr>
              <a:t>      </a:t>
            </a:r>
            <a:r>
              <a:rPr lang="en-GB" altLang="zh-CN" sz="2400" i="1" dirty="0">
                <a:ea typeface="SimSun" pitchFamily="2" charset="-122"/>
              </a:rPr>
              <a:t> Journal of Personality and Social Psychology</a:t>
            </a:r>
            <a:r>
              <a:rPr lang="en-GB" altLang="zh-CN" sz="2400" dirty="0">
                <a:ea typeface="SimSun" pitchFamily="2" charset="-122"/>
              </a:rPr>
              <a:t>, </a:t>
            </a:r>
            <a:r>
              <a:rPr lang="en-GB" altLang="zh-CN" sz="2400" i="1" dirty="0">
                <a:ea typeface="SimSun" pitchFamily="2" charset="-122"/>
              </a:rPr>
              <a:t>78, </a:t>
            </a:r>
            <a:r>
              <a:rPr lang="en-GB" altLang="zh-CN" sz="2400" dirty="0">
                <a:ea typeface="SimSun" pitchFamily="2" charset="-122"/>
              </a:rPr>
              <a:t>173-186.</a:t>
            </a:r>
            <a:br>
              <a:rPr lang="en-GB" altLang="zh-CN" sz="2400" dirty="0">
                <a:ea typeface="SimSun" pitchFamily="2" charset="-122"/>
              </a:rPr>
            </a:br>
            <a:endParaRPr lang="en-GB" altLang="zh-CN" sz="2400" dirty="0">
              <a:ea typeface="SimSun" pitchFamily="2" charset="-122"/>
            </a:endParaRPr>
          </a:p>
          <a:p>
            <a:pPr>
              <a:lnSpc>
                <a:spcPct val="50000"/>
              </a:lnSpc>
            </a:pPr>
            <a:r>
              <a:rPr lang="en-GB" sz="2400" dirty="0" err="1"/>
              <a:t>Paunonen</a:t>
            </a:r>
            <a:r>
              <a:rPr lang="en-GB" sz="2400" dirty="0"/>
              <a:t>, S. (2003). Big five factors of personality and replicated</a:t>
            </a:r>
          </a:p>
          <a:p>
            <a:pPr>
              <a:lnSpc>
                <a:spcPct val="50000"/>
              </a:lnSpc>
            </a:pPr>
            <a:endParaRPr lang="en-GB" sz="2400" dirty="0"/>
          </a:p>
          <a:p>
            <a:pPr marL="0" indent="0">
              <a:lnSpc>
                <a:spcPct val="50000"/>
              </a:lnSpc>
              <a:buNone/>
            </a:pPr>
            <a:r>
              <a:rPr lang="en-GB" sz="2400" dirty="0"/>
              <a:t>       predictions of behaviour.  </a:t>
            </a:r>
            <a:r>
              <a:rPr lang="en-GB" sz="2400" i="1" dirty="0"/>
              <a:t>Journal of Personality and Social </a:t>
            </a:r>
          </a:p>
          <a:p>
            <a:pPr marL="0" indent="0">
              <a:lnSpc>
                <a:spcPct val="50000"/>
              </a:lnSpc>
              <a:buNone/>
            </a:pPr>
            <a:endParaRPr lang="en-GB" sz="2400" i="1" dirty="0"/>
          </a:p>
          <a:p>
            <a:pPr marL="0" indent="0">
              <a:lnSpc>
                <a:spcPct val="50000"/>
              </a:lnSpc>
              <a:buNone/>
            </a:pPr>
            <a:r>
              <a:rPr lang="en-GB" sz="2400" i="1" dirty="0"/>
              <a:t>       Psychology</a:t>
            </a:r>
            <a:r>
              <a:rPr lang="en-GB" sz="2400" dirty="0"/>
              <a:t>, </a:t>
            </a:r>
            <a:r>
              <a:rPr lang="en-GB" sz="2400" i="1" dirty="0"/>
              <a:t>84</a:t>
            </a:r>
            <a:r>
              <a:rPr lang="en-GB" sz="2400" dirty="0"/>
              <a:t>, 411–424.</a:t>
            </a:r>
          </a:p>
          <a:p>
            <a:pPr lvl="1">
              <a:lnSpc>
                <a:spcPct val="85000"/>
              </a:lnSpc>
            </a:pPr>
            <a:endParaRPr lang="en-GB" sz="2000" dirty="0">
              <a:solidFill>
                <a:schemeClr val="accent2"/>
              </a:solidFill>
              <a:ea typeface="SimSun" pitchFamily="2" charset="-122"/>
            </a:endParaRPr>
          </a:p>
        </p:txBody>
      </p:sp>
      <p:pic>
        <p:nvPicPr>
          <p:cNvPr id="4" name="Picture 4" descr="http://media1.picsearch.com/is?aN-SfKLY-4hxzOSwn2_tyCt0mR4N9fSyowTJh5WUxl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49818"/>
            <a:ext cx="1656184" cy="17807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136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5734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9678"/>
            <a:ext cx="9144000" cy="781050"/>
          </a:xfrm>
        </p:spPr>
        <p:txBody>
          <a:bodyPr/>
          <a:lstStyle/>
          <a:p>
            <a:pPr marL="0" indent="0" algn="ctr" defTabSz="914400" eaLnBrk="1" hangingPunct="1"/>
            <a:r>
              <a:rPr lang="en-GB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Further Reading </a:t>
            </a:r>
            <a:br>
              <a:rPr lang="en-GB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</a:br>
            <a:r>
              <a:rPr lang="en-GB" altLang="zh-CN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(Freud/</a:t>
            </a:r>
            <a:r>
              <a:rPr lang="en-GB" altLang="zh-CN" sz="3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Neofreudian</a:t>
            </a:r>
            <a:r>
              <a:rPr lang="en-GB" altLang="zh-CN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 Theory)</a:t>
            </a:r>
            <a:endParaRPr lang="en-GB" sz="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63" name="Shape 57346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10159"/>
            <a:ext cx="6197600" cy="4783137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GB" altLang="zh-CN" sz="2400" dirty="0">
                <a:ea typeface="SimSun" pitchFamily="2" charset="-122"/>
              </a:rPr>
              <a:t>Adler, A. (1992). </a:t>
            </a:r>
            <a:r>
              <a:rPr lang="en-GB" altLang="zh-CN" sz="2400" i="1" dirty="0">
                <a:ea typeface="SimSun" pitchFamily="2" charset="-122"/>
              </a:rPr>
              <a:t>What life could mean to you. </a:t>
            </a:r>
            <a:r>
              <a:rPr lang="en-GB" altLang="zh-CN" sz="2400" dirty="0">
                <a:ea typeface="SimSun" pitchFamily="2" charset="-122"/>
              </a:rPr>
              <a:t>Oxford: </a:t>
            </a:r>
            <a:r>
              <a:rPr lang="en-GB" altLang="zh-CN" sz="2400" dirty="0" err="1">
                <a:ea typeface="SimSun" pitchFamily="2" charset="-122"/>
              </a:rPr>
              <a:t>Oneworld</a:t>
            </a:r>
            <a:r>
              <a:rPr lang="en-GB" altLang="zh-CN" sz="2400" dirty="0">
                <a:ea typeface="SimSun" pitchFamily="2" charset="-122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GB" altLang="zh-CN" sz="2400" dirty="0">
              <a:ea typeface="SimSun" pitchFamily="2" charset="-122"/>
            </a:endParaRPr>
          </a:p>
          <a:p>
            <a:pPr>
              <a:lnSpc>
                <a:spcPct val="90000"/>
              </a:lnSpc>
            </a:pPr>
            <a:r>
              <a:rPr lang="en-GB" altLang="zh-CN" sz="2400" dirty="0">
                <a:ea typeface="SimSun" pitchFamily="2" charset="-122"/>
              </a:rPr>
              <a:t>Horney, K. (1950). </a:t>
            </a:r>
            <a:r>
              <a:rPr lang="en-GB" altLang="zh-CN" sz="2400" i="1" dirty="0">
                <a:ea typeface="SimSun" pitchFamily="2" charset="-122"/>
              </a:rPr>
              <a:t>Neurosis and human growth</a:t>
            </a:r>
            <a:r>
              <a:rPr lang="en-GB" altLang="zh-CN" sz="2400" dirty="0">
                <a:ea typeface="SimSun" pitchFamily="2" charset="-122"/>
              </a:rPr>
              <a:t>. London: Norton.</a:t>
            </a:r>
          </a:p>
          <a:p>
            <a:pPr marL="0" indent="0">
              <a:lnSpc>
                <a:spcPct val="90000"/>
              </a:lnSpc>
              <a:buNone/>
            </a:pPr>
            <a:endParaRPr lang="en-GB" altLang="zh-CN" sz="2400" dirty="0">
              <a:ea typeface="SimSun" pitchFamily="2" charset="-122"/>
            </a:endParaRPr>
          </a:p>
          <a:p>
            <a:pPr>
              <a:lnSpc>
                <a:spcPct val="90000"/>
              </a:lnSpc>
            </a:pPr>
            <a:r>
              <a:rPr lang="en-GB" altLang="zh-CN" sz="2400" dirty="0">
                <a:ea typeface="SimSun" pitchFamily="2" charset="-122"/>
              </a:rPr>
              <a:t>Silverman, L. (1976). Psychoanalytic theory: The reports of my death are greatly exaggerated.  </a:t>
            </a:r>
            <a:r>
              <a:rPr lang="en-GB" altLang="zh-CN" sz="2400" i="1" dirty="0">
                <a:ea typeface="SimSun" pitchFamily="2" charset="-122"/>
              </a:rPr>
              <a:t>American Psychologist</a:t>
            </a:r>
            <a:r>
              <a:rPr lang="en-GB" altLang="zh-CN" sz="2400" dirty="0">
                <a:ea typeface="SimSun" pitchFamily="2" charset="-122"/>
              </a:rPr>
              <a:t>, </a:t>
            </a:r>
            <a:r>
              <a:rPr lang="en-GB" altLang="zh-CN" sz="2400" i="1" dirty="0">
                <a:ea typeface="SimSun" pitchFamily="2" charset="-122"/>
              </a:rPr>
              <a:t>31</a:t>
            </a:r>
            <a:r>
              <a:rPr lang="en-GB" altLang="zh-CN" sz="2400" dirty="0">
                <a:ea typeface="SimSun" pitchFamily="2" charset="-122"/>
              </a:rPr>
              <a:t>, 621-637.</a:t>
            </a:r>
            <a:br>
              <a:rPr lang="en-GB" altLang="zh-CN" sz="2400" dirty="0">
                <a:ea typeface="SimSun" pitchFamily="2" charset="-122"/>
              </a:rPr>
            </a:br>
            <a:endParaRPr lang="en-GB" altLang="zh-CN" sz="2400" dirty="0">
              <a:ea typeface="SimSun" pitchFamily="2" charset="-122"/>
            </a:endParaRPr>
          </a:p>
          <a:p>
            <a:pPr>
              <a:lnSpc>
                <a:spcPct val="90000"/>
              </a:lnSpc>
            </a:pPr>
            <a:r>
              <a:rPr lang="en-GB" altLang="zh-CN" sz="2400" dirty="0" err="1">
                <a:ea typeface="SimSun" pitchFamily="2" charset="-122"/>
              </a:rPr>
              <a:t>Storr</a:t>
            </a:r>
            <a:r>
              <a:rPr lang="en-GB" altLang="zh-CN" sz="2400" dirty="0">
                <a:ea typeface="SimSun" pitchFamily="2" charset="-122"/>
              </a:rPr>
              <a:t>, A. (1983). </a:t>
            </a:r>
            <a:r>
              <a:rPr lang="en-GB" altLang="zh-CN" sz="2400" i="1" dirty="0">
                <a:ea typeface="SimSun" pitchFamily="2" charset="-122"/>
              </a:rPr>
              <a:t>Jung: Selected writings</a:t>
            </a:r>
            <a:r>
              <a:rPr lang="en-GB" altLang="zh-CN" sz="2400" dirty="0">
                <a:ea typeface="SimSun" pitchFamily="2" charset="-122"/>
              </a:rPr>
              <a:t>.  London: Fontana.</a:t>
            </a:r>
          </a:p>
        </p:txBody>
      </p:sp>
      <p:pic>
        <p:nvPicPr>
          <p:cNvPr id="4" name="Picture 6" descr="38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44824"/>
            <a:ext cx="2376264" cy="301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68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266"/>
            <a:ext cx="7772400" cy="936848"/>
          </a:xfrm>
        </p:spPr>
        <p:txBody>
          <a:bodyPr/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Reading </a:t>
            </a:r>
            <a:b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(Learning &amp; Humanistic Approaches)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124744"/>
            <a:ext cx="8964488" cy="5112568"/>
          </a:xfrm>
        </p:spPr>
        <p:txBody>
          <a:bodyPr/>
          <a:lstStyle/>
          <a:p>
            <a:r>
              <a:rPr lang="en-GB" altLang="zh-CN" sz="2100" dirty="0">
                <a:ea typeface="SimSun" pitchFamily="2" charset="-122"/>
              </a:rPr>
              <a:t>Bandura, A. (1974). Behaviour theory and models of                                    man. </a:t>
            </a:r>
            <a:r>
              <a:rPr lang="en-GB" altLang="zh-CN" sz="2100" i="1" dirty="0">
                <a:ea typeface="SimSun" pitchFamily="2" charset="-122"/>
              </a:rPr>
              <a:t>American Psychologist</a:t>
            </a:r>
            <a:r>
              <a:rPr lang="en-GB" altLang="zh-CN" sz="2100" dirty="0">
                <a:ea typeface="SimSun" pitchFamily="2" charset="-122"/>
              </a:rPr>
              <a:t>, 29, 859-869.</a:t>
            </a:r>
            <a:endParaRPr lang="en-GB" sz="2100" dirty="0">
              <a:cs typeface="Times New Roman" pitchFamily="18" charset="0"/>
            </a:endParaRPr>
          </a:p>
          <a:p>
            <a:r>
              <a:rPr lang="en-GB" sz="2100" dirty="0" err="1">
                <a:cs typeface="Times New Roman" pitchFamily="18" charset="0"/>
              </a:rPr>
              <a:t>Casemore</a:t>
            </a:r>
            <a:r>
              <a:rPr lang="en-GB" sz="2100" dirty="0">
                <a:cs typeface="Times New Roman" pitchFamily="18" charset="0"/>
              </a:rPr>
              <a:t>, R. (2011). </a:t>
            </a:r>
            <a:r>
              <a:rPr lang="en-GB" sz="2100" i="1" dirty="0">
                <a:cs typeface="Times New Roman" pitchFamily="18" charset="0"/>
              </a:rPr>
              <a:t>Person-centred counselling</a:t>
            </a:r>
          </a:p>
          <a:p>
            <a:pPr marL="0" indent="0">
              <a:buNone/>
            </a:pPr>
            <a:r>
              <a:rPr lang="en-GB" sz="2100" i="1" dirty="0">
                <a:cs typeface="Times New Roman" pitchFamily="18" charset="0"/>
              </a:rPr>
              <a:t>       in a nutshell</a:t>
            </a:r>
            <a:r>
              <a:rPr lang="en-GB" sz="2100" dirty="0">
                <a:cs typeface="Times New Roman" pitchFamily="18" charset="0"/>
              </a:rPr>
              <a:t>. 2</a:t>
            </a:r>
            <a:r>
              <a:rPr lang="en-GB" sz="2100" baseline="30000" dirty="0">
                <a:cs typeface="Times New Roman" pitchFamily="18" charset="0"/>
              </a:rPr>
              <a:t>nd</a:t>
            </a:r>
            <a:r>
              <a:rPr lang="en-GB" sz="2100" dirty="0">
                <a:cs typeface="Times New Roman" pitchFamily="18" charset="0"/>
              </a:rPr>
              <a:t> </a:t>
            </a:r>
            <a:r>
              <a:rPr lang="en-GB" sz="2100" dirty="0" err="1">
                <a:cs typeface="Times New Roman" pitchFamily="18" charset="0"/>
              </a:rPr>
              <a:t>edn</a:t>
            </a:r>
            <a:r>
              <a:rPr lang="en-GB" sz="2100" dirty="0">
                <a:cs typeface="Times New Roman" pitchFamily="18" charset="0"/>
              </a:rPr>
              <a:t>. Sage: London.</a:t>
            </a:r>
          </a:p>
          <a:p>
            <a:r>
              <a:rPr lang="en-GB" sz="2100" kern="1200" dirty="0" err="1"/>
              <a:t>Jankowicz</a:t>
            </a:r>
            <a:r>
              <a:rPr lang="en-GB" sz="2100" kern="1200" dirty="0"/>
              <a:t>, A. (1987). Whatever became of George Kelly?                    Applications and implications. </a:t>
            </a:r>
            <a:r>
              <a:rPr lang="en-GB" sz="2100" i="1" kern="1200" dirty="0"/>
              <a:t>American Psychologist</a:t>
            </a:r>
            <a:r>
              <a:rPr lang="en-GB" sz="2100" kern="1200" dirty="0"/>
              <a:t>, 42,481-487.</a:t>
            </a:r>
          </a:p>
          <a:p>
            <a:r>
              <a:rPr lang="en-GB" sz="2100" dirty="0" err="1">
                <a:cs typeface="Times New Roman" pitchFamily="18" charset="0"/>
              </a:rPr>
              <a:t>Mearns</a:t>
            </a:r>
            <a:r>
              <a:rPr lang="en-GB" sz="2100" dirty="0">
                <a:cs typeface="Times New Roman" pitchFamily="18" charset="0"/>
              </a:rPr>
              <a:t>, D. (2003). </a:t>
            </a:r>
            <a:r>
              <a:rPr lang="en-GB" sz="2100" i="1" dirty="0">
                <a:cs typeface="Times New Roman" pitchFamily="18" charset="0"/>
              </a:rPr>
              <a:t>Developing person-centred counselling</a:t>
            </a:r>
            <a:r>
              <a:rPr lang="en-GB" sz="2100" dirty="0">
                <a:cs typeface="Times New Roman" pitchFamily="18" charset="0"/>
              </a:rPr>
              <a:t>. 2</a:t>
            </a:r>
            <a:r>
              <a:rPr lang="en-GB" sz="2100" baseline="30000" dirty="0">
                <a:cs typeface="Times New Roman" pitchFamily="18" charset="0"/>
              </a:rPr>
              <a:t>nd</a:t>
            </a:r>
            <a:r>
              <a:rPr lang="en-GB" sz="2100" dirty="0">
                <a:cs typeface="Times New Roman" pitchFamily="18" charset="0"/>
              </a:rPr>
              <a:t> ed. Sage: </a:t>
            </a:r>
            <a:r>
              <a:rPr lang="en-GB" sz="2100" kern="1200" dirty="0" err="1"/>
              <a:t>Raskin</a:t>
            </a:r>
            <a:r>
              <a:rPr lang="en-GB" sz="2100" kern="1200" dirty="0"/>
              <a:t>, J. (2001). The modern, the postmodern, and George Kelly’s personal construct psychology.  </a:t>
            </a:r>
            <a:r>
              <a:rPr lang="en-GB" sz="2100" i="1" kern="1200" dirty="0"/>
              <a:t>American Psychologist</a:t>
            </a:r>
            <a:r>
              <a:rPr lang="en-GB" sz="2100" kern="1200" dirty="0"/>
              <a:t>, 56, 368-369.</a:t>
            </a:r>
          </a:p>
          <a:p>
            <a:r>
              <a:rPr lang="en-GB" sz="2100" dirty="0">
                <a:cs typeface="Times New Roman" pitchFamily="18" charset="0"/>
              </a:rPr>
              <a:t>Rogers, C. (1961) </a:t>
            </a:r>
            <a:r>
              <a:rPr lang="en-GB" sz="2100" i="1" dirty="0">
                <a:cs typeface="Times New Roman" pitchFamily="18" charset="0"/>
              </a:rPr>
              <a:t>On Becoming a Person.</a:t>
            </a:r>
            <a:r>
              <a:rPr lang="en-GB" sz="2100" dirty="0">
                <a:cs typeface="Times New Roman" pitchFamily="18" charset="0"/>
              </a:rPr>
              <a:t> Boston: Houghton Mifflin.</a:t>
            </a:r>
          </a:p>
          <a:p>
            <a:r>
              <a:rPr lang="en-GB" sz="2100" dirty="0">
                <a:cs typeface="Times New Roman" pitchFamily="18" charset="0"/>
              </a:rPr>
              <a:t>Rogers, C. (1980) </a:t>
            </a:r>
            <a:r>
              <a:rPr lang="en-GB" sz="2100" i="1" dirty="0">
                <a:cs typeface="Times New Roman" pitchFamily="18" charset="0"/>
              </a:rPr>
              <a:t>A Way of Being.</a:t>
            </a:r>
            <a:r>
              <a:rPr lang="en-GB" sz="2100" dirty="0">
                <a:cs typeface="Times New Roman" pitchFamily="18" charset="0"/>
              </a:rPr>
              <a:t> Boston: Houghton Mifflin.</a:t>
            </a:r>
          </a:p>
          <a:p>
            <a:r>
              <a:rPr lang="en-GB" sz="2100" dirty="0"/>
              <a:t>Rogers, C. (1992). The necessary and sufficient conditions of therapeutic personality change.  </a:t>
            </a:r>
            <a:r>
              <a:rPr lang="en-GB" sz="2100" i="1" dirty="0"/>
              <a:t>Journal of Consulting and Clinical Psychology</a:t>
            </a:r>
            <a:r>
              <a:rPr lang="en-GB" sz="2100" dirty="0"/>
              <a:t>, 60, 827-832. </a:t>
            </a:r>
          </a:p>
          <a:p>
            <a:endParaRPr lang="en-GB" sz="2100" kern="1200" dirty="0">
              <a:latin typeface="Arial" charset="0"/>
            </a:endParaRPr>
          </a:p>
        </p:txBody>
      </p:sp>
      <p:pic>
        <p:nvPicPr>
          <p:cNvPr id="4" name="Picture 4" descr="http://media1.picsearch.com/is?aN-SfKLY-4hxzOSwn2_tyCt0mR4N9fSyowTJh5WUxl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88640"/>
            <a:ext cx="2026296" cy="21786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661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UEhQUFRQWFRUQFhQUFhUVGBgQFBUWGBUYFRcYHCggGB4lHBQVITEhJSkrLy4uFx8zODQsNygtLisBCgoKDg0OGhAQGywkICQsLDQwLCwsLCwsLCwsLCwsLCwsLCwsLCwsLCwsLCwsLCwsLCwsLCwsLCwsLCwsLCwsLP/AABEIAOoA1wMBEQACEQEDEQH/xAAcAAEAAQUBAQAAAAAAAAAAAAAABgEDBAUHAgj/xABDEAABAwIEBAMGAwQIBQUAAAABAAIDBBEFBhIhEzFBUSJhcQcUMoGRoXKxwSNCYoIVFlKS0eHw8SQzg5SiF0NTY5P/xAAaAQEAAgMBAAAAAAAAAAAAAAAAAwQBAgUG/8QANBEAAgICAQMCAwcCBgMAAAAAAAECAwQREgUhMRNBUWGBFCIycZGx0RWhIzNCUuHxJMHw/9oADAMBAAIRAxEAPwDuKAoUBpMbzVSUjwyomDHubrA0vd4L2udINtwfoVpOyMH3LVGFffFyrjtI3UbwQCDcEAg+RWxVaaemelkBAEAugMTE8Rip4zJNI2Ng5ucbb9h3PkFiUlFbZJVVO2XGC2yO0/tHw57tInseV3Mka3+8W2HzUSyIPtsuy6TlxW3D9iVRvBAIIIIuCNwQeRCmOc+3ZntAEAugCAoTZAW4KhkguxzXi9rtIcL+oWE0/BtKMovTWjUZezPBWPmZDrvCQ1+pthuXAFu/djuy1hYptpE9+HZRGMpa1JdjeXW5WF0AQBALoAgCAIAgCAoUBx2rws4rPidQLkQs4NP5vjN/D68N3/7Ki4+o5P4Hp671g10V/wC57l+T/wC/7E19mGL+84fFc3fFend/J8H/AIFm/e6sUT5QOV1XH9LJlrw+6+v/ACRvAs04pXMkbTsgDo3nVM8FrbbaY2je7uZub7W5dYo22y3xLt+DhY7jK1vul2X7/kZuCZvq6jD6p4axtVTHfwktc0eJ3hvs6zXj1AW0LZSg37oiyMCinJrjt8J/r+pn0+cy7CHVp0iVrCwi3h941aG7X5ElrrditlburmRT6drOWP7b/sbvJ9ZNNRwy1GniSN4h0jSNDiSzbvpspK3JxTZTzIV13ShX4RB84t98xqlo5SeC1ocW8gTpfI76hjW+l1Xt+9aovwdfBfoYFl0fxN62S3NGWaaWjlZwY2lsb3RuaxrSx7WktLSLW3A9QprK4uDWjm4mZdXdGXJvv37+SJ5Mx6WLBJpGkF9O5zGFwuNN2EA+Q1kD5KGqbVLfwOnnYsJ9RjB+Ja2SWDMEpwj3w6eNwHS/D4dYJt4b+SlU5ely9znyxYLN9Dvx3r5mvdnh8WEx1koa6aQmNrQC1pk1PAuAeQawk97dLrX1mq+T8k39NU82VEe0V5fvow8TzBiVCyKpqTTSxOcGyRRgh7NQJs033OxHXf6rWVlkEpS1olpxcTJlKqrkpJPTfvozc2ZsmbV09JTOhi40YmM8wu0B2vSB0/cPO9y4BbWWtSUY+5Fh4NcqZ3Wpvi9aXkzqluJCimDnUrpgfC9ocGup9Pj1Do74rdOS2fqcH8SCH2R3x0pKPw90/wCCLexwVegaOD7nxZOIDfi8Thttp6Wvo+6hxuevkdPrn2fn33z0tfA32SsxOldXumEbWQSE3jYGnQ0yXL/7RsxSVT25b9mUs/EUI08W25L3f5eDX4ZjuK4g189IKeKEOLY2SAlz9PME7j57C+3mtVO2fePgmtxcHFaru5OXvrwjLwbO8lRh1VMWNZU0zXam2OnVYlrtJNxycLX5tK2jc5Qb90RX9OjVk1w3uE/H6mqGaMWmo/e4o4GQxs1PLgS+Qs/5j2t5Bosdtjsdyo/VtceS8Fp4WDXf6E5Ntv29t+EzaYhnx7cJjrGRt4sjuDY3LGyAvDnWvcj9mbC/ULd3v01Mr19LUs2WO32Xf6G2yy+vc5r55qWenezVqhBBD9i3SRs4c1JBz33e0VMpYyTjCMoyT9yUXUpRK3QBAEAQGkzniZpqKeRt9YYWMsLniP8AC07di6/yWlj4xbLWFUrb4wfjfchGT8hymkjeKyppzKOK6KI6QNXK4vz0ht1XqofHzo62d1Sv1mvTjLXbbHs+hfQYlU0TtTo3jWx5BALmgOae27HOv5tSlOFjiOpThlYsL1rkuzRm+xuMthqdQI/4jqCP3R3W2Muz/Mh61KMpV6f+lFfZVEQ/EA5pANR1BFxeS/NKF+JMdXmnGlxf+n+CEVWFSsq34S24hkq2TDnfhaTuCefgIv5xqu4tS9P22deF1cqFmv8AEotfX/v9zu8UYaA1oAAAaAOgAsAujo8e229s5x7QMPnp66DEoIzK1gDZGtBJFtTSdtwCx5F7bEKrcnGamjudNtrtx54tj034ZZzF7S2S00sdPBUCRzHMc57GhsbXCznGxPIE+SxPITjqKZti9Hcbouycdb9n5PeXsLa/AZYqd7ZZZGOlc1huRKbERkcwdLWj1WYRXotIxlXtdSU7FpJr9PiaihzK5+FmgjppnTtikjedNmNiBc5zySbghvQgbqONj9PhruWrMOKzPtErFxbTXfuXq/BZajAabhscXxPdKWAHUWapWmzeZI1A+gWZQbpWjWvKrq6nNyelLtv59jHg/oVzBahqnTEC8LDUF2vqAeJb/XJF6L9nsT/qEX/mx4/Hcf4JVniow8ObBWwS6Wxh0UzGOsASW6Gvab3GkbG45KW1w8TRQwFld7KJLz3W13+hjey6nn91qWu4vAc4tphNs7RpcNgeQto5bXvbqsUKXF/2JOrSq9aDWuWvva8bML2S4uIB7jJFM2Z00j76PA0CMX1km43jI5HmFrjy19xruTdYo9V/aISTjpe/c9ZEw90oxeIgt4r3xgkEbu4wB+6zVF/fRr1C6MPs80/CW/pox8nZuGHU7qWrgnbLE55Y1rL69RJtf1vvyIsQStarPTjxaZJn4X2u1XVTjxaW+/gZfwWaPDMRnlY5j6ljniMg30NDyDp5i5kdsegCQg1XJv3MZOTXPLorg9qDXf8AT+Dc4JGf6vPFjq91qhaxvc8W2ykgn6P0KuVJf1Le/wDUv/RhZcqYYcFgFXBJLC+SSN7Ws1aQZZHB7hsQAWjcb3IWlbSqXJE2XGdnUJOmSTSWu/nsa/JMTRigOHccUWgmbiBwZq0uAA1c/Fw7X8XxdFrUv8T7m9E2fJvD1k69TfbXnXzJngean1FdUUpp3MbDrtKSbO0Pa3cadtV9Q3NwFYjZyk4tHJyMONVELVJPl7fArlfND6uephdA6IQO0h5JOrxObuNIsfDfr1SFjk2mvAysONNcJqafL2+AyRmp9fxtVO6HhOaBqJOrVq2N2izhp3G/xBKrHPe1oZuHHH46mpbXt7EpUpRCAogFkAsgFkAIQETw7KsgxKWumka+7SyJgB8Ddmi5P8II26uKhVX+I5s6Nmcnixx4LXxfxJapjnFLIDy+MEEEAg7EEXBB5gjqhlNmlwbKdNSTSTU7SwyN0OYD4PivdrTy9AbeSjjVGL2izfm3XwULHtL9TeaVIVRZAU0oCulGBZALIBZDA0oZFkAsgFkADUAsgFkMABDJVAEAQBAEAQBAEBS6AXQFUAQFEAQFUBS6AAoCqAxavEIoi0SSMYXnSwPcG6nbbNudzuPqsNpeTaNc574rejKWTUxp6+Jj2sfIxr3/AAMc5oc78LSbn5LG0bKEmm0npGSFk1CAIAgCAIAgCAIAgCAIAgCAhvtZkLcOeWktOuLdpIPxjqFBkPUDqdGipZUVJb7Mq7NEdBh9HJM2R4kjhj8GknUYtVzqcOyz6ihCLZj7FPIybIQ0tN/ubTNWZo6CFs0rXua54jAjDSblrnXOogWs0radigtsrYmHPJm4Ra2viWcw5vipDE0sllllGpkMLdTy3va/+t+yTtUdfM3xsGy7k9pKPlvwWP65NNNNOaeqYYi1jonR2ku+wa5oJ3G97+RWPV+63pmzwGro1qcXv3T7Eb9mmdpZiIKnjTSvldplDGcNjBGDpc4WtuHdD8QUNF7l2Z0Oq9NjV9+vSSXdb7+TpoVs4BybP7pq2tlhge4No6Z8rtJcNUmzi3bqQWAehVK7lObUfY9J01V42PGy1J85a7/D4kz9neMe9UETybvYODJvc649rnzLdLv5lYplyhs5PUsf0MmUV48r6mFL7RItbxDT1c7IyWvmhi1MBHOxvy9bd+S1eQt9k2TLpU+Kc5xi34Tfc0/tRkDpsLcOTpi4dNi6Aj0WmR+KJZ6OtQvT/wBv8krqc1xNrG0bGySymxfww0tjHO8hLhawIJ58x1ICldq58Uc6OFN0O9tKPz8v8iM55ZfF8N/EPtICorv82J0OnvWDedGCtHDKoAgCAIAgCAIAgCAIAgCAICAe1vEojQyRCWMyCSMGMOBeDcO3bzHh39FWyZLhr3Oz0Wqf2mM2nrT767fqaP2htIwjD9jtwL/9uVHd/lR+hb6X3zrte6l+5e9r+MwS0cDIpY3vMjZgGODjwxG8ajblu4D/AGWciUXBaZr0THthfOUotLTX12je5ny77zJBLBUtgrIYmloJBvGb2JbzG+oXsRzFlJOvlpp6aKeJl+ipwshyhJ/3GQcyz1QqoakMMtOdBkj+F9y9vTYm8Z3FgQRslVjkmpexjqGHXQ67K96l7P2NV7EapgpZWF7Q81BIYXAOI4UfIcz8J+hWuK1xaLPXoSd0Xrtx8nRK+rbDE+V5s2NjpHfhaCT+Ssyels4dcHOShHy3+5yfI0uI2nqoKWOYVMjnOfJIG/C51w0Fw2u5308lSqc+8kt7PS9QjiJwpnY1wXstmX7Lqh9LWVNDM0RucOMGXBDXgAloN97se0+jFtjtxk4SI+rQjdRXkVvftv8A4/Mt19LPhMb6qgqopaV7w8wvs8EvIaNJB8fTcEGw62SSlUnKL7fAUzrzpRpyINTS8r5Hv2h1hqBhEouwyuEg5EtMnu56ixtfsl75cDHSoek8iL76X8l/2eSe511TR1IHvEjzK2c85Ru4i57i7x56r8ltS+M3F+TTqUfXx676vwJa18DdZrpI3YjQSPqIo3MJtE++p93DTo2tudt7fNb2Jc4vZTxLJxxboqLe9d14X5k1CnOYVQBAEAQBAEAQBAEAQBAEAQEcxHJFFPMZ5YdUhILjrkAcWgAamh1jsB03UUqYSfJou1dRyaq/ThLS/JG0xPCoqiIwzMD4zYaTccuViNwR3C3lFSWmVqrp1T5wen8TSxZAoGxviEHheQXEvk1HSbga9WoDyBWioglrRbl1TKlNTc+6MvHMo0lYWmeLU5jdDXBz2kM7XaRf591tKqMvKIqM6+jfpvz8kzMwXBIKRnDp4xG0m5tcku7ucSSfmVmMFFaRHfkWXy5WPbMCkyZRxVAqGQ6ZQS8EOeGhzgQSGatI5na3VaKmCfJImn1DInV6UpfdNrimHx1ETopQXRvFnNDnNuL35tII5d1I4qS0ytVbKqSnHyiuGYfHTxNihbpjYLNbcmw58ybnn1SMVFaQtslZNzm9tmHNl2nfUtqnR/t2jS14c8bWLd2g6Ts4jcLV1xcuWu5Isq1VOlP7r9tI1X/p1h2vX7uL31W1yab/AIdVreXJa+hDe9Fn+q5XHjz/ALL9zbYpl+nqTEZo9Rgdris5zdJu3o0gH4G7Hst5QUtNrwVqsq2rlweuXn5lMSy7T1Esc0sd5YiCx4c9hFjqF9JF9+h7nuViVcZPbM1ZdtcHCL7Pyv8As9Yjl+nnminlj1SwkGN2pwsQdQuAbGx3FwUlBNpsxXk211yri9J+TahbkAQBAEAQBAEAQBAEAQBAEAQBAYdZWaTYc0BgmvPdAe2Yge6AzqSqD9uqAyUAQBAEAQBAEAQBAEAQBAEAQBAEAQBAEAQBAEAQEWxqo0yuB7/awQGsNYgPTKxAbXBqm8rR3v8AkUBJUAQBAEAQBAEAQBAEAQBAEAQBAEAQBAEAQBAEAQEczXhjnjiRi7gLOaOZHQjuUBDo4pHbtaT0+aA8Pkcw2cCD5oCZZSoHAcV4IuLMB52PNyAkqAIAgCAIAgCAIAgCAIAgCAIAgCAIAgCAIDy54HMgepQHpAEBra7ENLtAO/UoDXl45/NAWZ6lrR0QF7D8cBNibhASBjwRccigPSAIAgCAIAgCAIAgCAIAgCAIAgCAIAgLNXUCNhceQ/XZARWuqhM8P+Et22J3b2I5IDZ4bi4Hheduh/QoDZOxBljZwvY2HmgIi4GSqBvsA4u9P9yPogNwGDsEBiYnTAsNhvZAYeKZedTsbJCXOaAOI07kG27x5eXT8gNzler1NsT6DsgNlW4nHF8R/wAvVAZUMgc0OHIgEehQHtAEAQBAEAQBAEAQBAEAQBAEAQBAWqqnbIxzHcnCx6fRARuTKr2/8uYEdnt/UH9EBWHK7zu+ax6Bjbj5k80Bbny5OPgmYR/EHN/K6Ax4qE0xJe8Pc+1yB4Ra9gCUBsIIHubqAAHQk2v6ICxNIRdp5oCRYe/VEw/wj6jYoDS4xhgh/axeAXAe0bDc2uO2/RAYUccRLTLuAQdP9o9AR1QEvAQFUAQBAEAQBAEAQBAEAQBAEAQBAEAQBACgNFiFcQCb7fogIhiOKE3F0BKKSo1NBB2IB+yAwamqFyD0KAkeBOvAw+v01FAZk0Qe0tcAQRYg9kBqaXLsbJeJqe63wscQQ09+5+aA3KAIAgCAIAgCAIAgCAIAgCAIAgCAIAgCAtVLrNJ8vzQEOzDUhjCSbAAk+gWG9dzaMXJqK9zlWI5ku9wiB032c+1/oNh91VlkfA7lHR15sf0OkZGxDjUkbibkamH1a4j8gFPVPlFM5mdR6FzgiNZwxd8FcW7aSyOQAjYg3B5b82lQ22yhLR0un9OqyauT3vZNcuZ6ilDWSNEZsAC3dm35LaGQpdmR5XR7Klyg9omLHgi4IIO4I7KwcdrXZnpDAQBAEAQBAEAQBAEAQBAEAQBAEAQBAEBjzVYabIDHqKtrhYoDn3tNLvdHFndofbownc+nL6qK9vh2Oh0tReSuX/zOQR81z2evS0dW9lzHClcbGxldp9LNB+4P0V3G/AeX6007+3wHtNy5JM1lRC0udG0skaPiMfMOaOtjq28/JYyK+XdEnSMyNUnXJ+TnFDWFpG65566OprTOp5NzS5oDXHUzqO3mO3ordNz8M4HUumxluUV3OlwyhzQ5puCLg+Svb2eWlFxeme0MBAEAQBAEAQBAEAQBAEAQBAEAQBAEBE81U08euaORvDA1Oa7Yj0PIrDaS2zaEJTkoxW2yHR5jlcLhwI8t0TT8GbK5VvU1plZcVD2uEttJBa6/ItI3uj8dzFbkpLj5IDlrAXVkxjY4NY27nSEXsy9hYdSegXPjXzlpHsMjMWPVzl5eu3zO8YLDT00TImX0sGkXtv3J8ybk+qvxiorSPI3Wytm5y8suY1iMTInPuAGNLyezWi5WzevJrCLlJRS9z5ydMHOcQLAuc4DsCSQFyZeWe/o3GKT8m7wCtLXWWsXpk90eUdnZMlYpqHDJ/ib69R+v1XQpn7M8d1PH4vmvqSxWDkBAEAQBAEAQBAEAQBAEAQBAEAQBAEBzn2u41ojbTtO7vG/8I2aPrc/IKplS7cTv9Ex9ydz9vByNkrmm7XFp8iQqkZNeD0FlMJrUlstVEjn/ABOcfUkrbk35ZFHHrh+GKX0N3knFo6aV/ENmvaBq5gOabi9vUqaiai+5zuqYs7q04ez8E6OaKcC/Gj/vBW/Uj8Tz/wBjv3rgyLZvzk2WJ0EFzr2e+xA0dQ2/O/fsoLbU1pHU6f06cLFZZ7e3uQhips9JDsZdLLZwKjZah3Wjo2VsRLS1w5tIP06KzVLT2cfPo5RaOuwyhzQ4ciAR6FdBPa2eNkuL0y4smAgCAIAgCAIAgCAIAgCAIAgCAIChQHz7nnEveKuV19tRa38Ldh+S5lsuUtnucCn0qIx+RHSoy4Y8zuiyjSfZGfh2EvkI8Qa3va5Uyhs5tuQom/Zked7Hvh/bBgu4WDT5hhv4nW6Lf0XorLqEIySl22RKWKx8uYVd9ux14aa7HkMWrJkj2tWTR7EmyzWWIC2g+5DlV7W0dmyjW64tF92cvwnl97rpVS3E8V1Gnhby+Jv1KUAgCAIAgCAIAgCAIAgCAIAgCAIDXZiq+DTTSdWxut+Iiw+5C0m9RbJ8Wv1Lox+LPnGd13E+a5Z79FlywDCd+ZstokNpOcKgsABz2A9eSsxOHa+7Z23C6IQxMjb+6LHzd+8fmbq4uyPPWS5ybOK+1HBBT1biwWZMOO0DkHE2lA/mId/1FRyIals9T0jI9SrT8x7EKVY7iCwbGVQVGhwKx4N9clpnTco44GOa6/kR3aeatU26Zweo4TnF/wBjp8E7XtDmm4PVX001tHkpwlB6kXVk1CAIAgCAIAgCAIAgCAIAgCAICK+0ybTQP/icxv3v+ihyH9w6fSI7yV8kzg7lzT2h5KAw3jr2N1mLNLI9joWDSDwPHIFr/kCCrUX7nBth5R2uN4cARuCAR6Hkrp5lrXYh/tUwnjUZkA8UB4v/AEiLSD6HV/IFBkR3A6XSr/TvSfh9v4OFSNsSFzn5PbR8HhYNgsGyejMo8QdGdk8GWlNdyXZSzPUulIa/S0C5AF79N7qzTORxOo49Ljtrudqo3OMbS/4tILrbeIjddD27nj5a5PRrcQzNTw7Ofcjo3f78lHK6Efct0dOvtW4x7GuZnunJt4v/AB/xWn2mBbfRMj4o3GH43DN8Dxfsdj/mpY2Rl4KN2HdT+JGyW5VCAIAgCAIAgCAIAgCAh/tUbehPlIw/Zw/VQZH4DqdHf/k/RnDSucezPKAtuYseDbytG3wHFuDZknwfuv7eR8lNCejnZOI5d4nWMrZna1oY83j/AHXDewPTzCuQsWjzmXiNvkvJMbslYbEPY4FpsbgtIsR91N2aOZqUJfBo+csyYU6mnkhd/wC24tBPWPnG75tLT63XMsjxk0e6wchXVqS9zVKIvFENjzqtc9kXkSeok79leHcR4JGznj+63xOVyiJ5vql+k0jZ55z6+SV0NM7TCwlr5BzkeNiG/wAIP1t2Wt973xibdK6VGMFbatt+F8P+Tn9RiTnG9yqjez0cYxiuxZbWuBvdYN9o3GF465pFytlJoispjNHWsn5o4oEchvfZrvPsV0KbuXZnj+pdN9Pc4EzVk4gQBAEAQBAEAQBAEBpM5UJmo5mDc6NY9WHV+i0sjuLRawrfTvjI+epBYrlHvIvaLaGShQyW2OJNhy7LaEe5DfZpErwSlsBYeQHmVZijhXT222duwLD+BAyPqBd3m87u/wAPkrkVpaPPWz5zbIV7WcsmVgqom3fG3TKBzdDe4cO5aSfk49lBfXyW0dTpOZ6U/Tl4Zxt7bLntaPYQkpLZ5KwblmXoBzJW0UQXz0jqOHXosMmkbs/Q2mYe0s7gHEeYBv8AJXfwQbPNP/yMqMH43v6I5zUut4RyGwVBnq6/BYWDcoUABssGUyU5XryHAXUtb0ylmQTizu+D1XFhY88yLH1Gx/JdSD2kzwmRX6djiZy2IQgCAIAgCAIAgCAo4IDguf8AATS1LgB+zfd7D/CTy+XJc66viz2XTMtXVJN90RdQHVLUrtkBlYVBcqaCOblWd9HTsg4XxJg4jwxDWfx/uD67/wAqtVo4OZZxjr3Z1BWDkFCLoDl2dvZwSTLRi97udD1B7x+Xl9FWtoT7o7eD1V1/dsOWVlG+MlrmkEbEEEEeoKpSraPS05cLF2ZkZfouJOL/AAtsT8v81JUinm26izqOdqIswiM//fDM70cSB+bVZuX+GcTp9ieZ9Gchm5rn+57GHgtobhAFjQNrgB8Y9VvDyVcl/dO/5RH/AArL9dR+66dX4Tw+a07mbpSFQIAgCAIAgCAIAgCA0ma8vsrYTG6wcN2P/su/wPVaThyWizi5UsezkjgmMYXJTyOjlaWuabW/Udx5rnTg4s9pjZULo8kzVu3dZapbZNbLUSQYRDZWIo4l8ts7bk3DeBTNuLPf+0d8/hHyFvmSrkFpHn8qznY/kb1bFcICiA12LYDT1ItNE1x5arWcPRw3Wrin5JK7p1vcWRvDvZvBBIXMe/hk6uGbE37a+3y+a0VSTLU8+ya0/JJcbwttRTyQm1nM0i/IOG7D8iAfkpJLa0VqrXXNTPnDFqN0UjmPFnNJaR2I2K5dkeLPdYmRGyCaMFRl4ICiGsnok+UsPdJI1rRcuIA+anqj3ORnZCjFs+gaGmEcbGDk1ob9OZXRS0tHjZy5Sci+smoQBAEAQFCUB4dMB1QFs1QQHh1cOyAsvxLyQGNJixHQ/ZAR3M0UdWzTLE7UPhkbbU3/ABHktZQUl3LGPkzoluLOY1OVp45PDG97TuHBp+/ZVHQ0zvw6pXbX956ZvsDwOVrmmRlmAglvUgb2223U0K2vJzb82DTUToTcWJ6OCnOUexiR80BX+kvM/dAV/pTz/NABio7/AJoD0MWHdAV/poD95AQ7O2FRVf7VjmtmtY32DwOVz0d5qKypSOhhZ0qHp+DmFXQOYSCCD5qjKlpnp6OoQmvJjiFy19Nlh5cTOw7DHPcABc/6+ikhU2yhkdQjFeTsOSMKipG6nOa6Ui2xFmDsO581dhDieaysp3Pt4JiyuaVIVC8yYHkUBcQBAEAQFh8F+qAsupygPBgPYoC0YEB4NOgPJpkB5NKgPPugQFPc0A9zQFPc0A9yQFPcR2QD3EdkB5OHjsgPDsLB6IC27BGH90IDHlyvC74mA+qaMqTXhlj+pNN/8Q+6xxRJ60/iZUGVYm/Cy3omiNtvyZsWBNHJpWTBmRYXbpZAZUdFbqgMlkdkB7QBAEAQBAEAQFLIBpHZAULB2CAcMdggKcMdkA4Y7IBwx2QDhjsgHDHZAV4Y7IBwx2CAaB2CAaB2CArZALICqAIAgCAIAgCAIAgCAIAgCAIAgCAIAgCAIAgCAIAgCAIAgCAIAgCAIAgCA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9" name="Picture 3" descr="C:\Users\User\Desktop\ind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052736"/>
            <a:ext cx="3760242" cy="40925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8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DC58B-A866-124D-80DE-C5A1C231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ARE YOU?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09F86-28E6-5743-B9AE-5C79F846B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95400"/>
            <a:ext cx="6424930" cy="4004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31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mping for joy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960336"/>
            <a:ext cx="2946400" cy="2755900"/>
          </a:xfrm>
          <a:prstGeom prst="rect">
            <a:avLst/>
          </a:prstGeom>
        </p:spPr>
      </p:pic>
      <p:sp>
        <p:nvSpPr>
          <p:cNvPr id="7170" name="Title 7169"/>
          <p:cNvSpPr>
            <a:spLocks noGrp="1" noChangeArrowheads="1"/>
          </p:cNvSpPr>
          <p:nvPr>
            <p:ph type="title" idx="4294967295"/>
          </p:nvPr>
        </p:nvSpPr>
        <p:spPr>
          <a:xfrm>
            <a:off x="250130" y="260350"/>
            <a:ext cx="8642350" cy="641350"/>
          </a:xfrm>
        </p:spPr>
        <p:txBody>
          <a:bodyPr/>
          <a:lstStyle/>
          <a:p>
            <a:pPr algn="ctr" defTabSz="914400" eaLnBrk="1" hangingPunct="1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study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Personality?</a:t>
            </a:r>
          </a:p>
        </p:txBody>
      </p:sp>
      <p:sp>
        <p:nvSpPr>
          <p:cNvPr id="7171" name="Text Placeholder 7170"/>
          <p:cNvSpPr>
            <a:spLocks noGrp="1" noChangeArrowheads="1"/>
          </p:cNvSpPr>
          <p:nvPr>
            <p:ph type="body" idx="4294967295"/>
          </p:nvPr>
        </p:nvSpPr>
        <p:spPr>
          <a:xfrm>
            <a:off x="251420" y="1052513"/>
            <a:ext cx="7200900" cy="4819650"/>
          </a:xfrm>
          <a:noFill/>
        </p:spPr>
        <p:txBody>
          <a:bodyPr wrap="square">
            <a:spAutoFit/>
          </a:bodyPr>
          <a:lstStyle/>
          <a:p>
            <a:pPr defTabSz="914400" eaLnBrk="1" hangingPunct="1"/>
            <a:r>
              <a:rPr lang="en-GB" sz="2400" dirty="0"/>
              <a:t>Explain motivational basis of behaviour</a:t>
            </a:r>
          </a:p>
          <a:p>
            <a:pPr defTabSz="914400" eaLnBrk="1" hangingPunct="1"/>
            <a:endParaRPr lang="en-GB" sz="800" dirty="0"/>
          </a:p>
          <a:p>
            <a:pPr defTabSz="914400" eaLnBrk="1" hangingPunct="1"/>
            <a:r>
              <a:rPr lang="en-GB" sz="2400" dirty="0"/>
              <a:t>Ascertain basic nature of human beings </a:t>
            </a:r>
          </a:p>
          <a:p>
            <a:pPr defTabSz="914400" eaLnBrk="1" hangingPunct="1"/>
            <a:endParaRPr lang="en-GB" sz="800" dirty="0"/>
          </a:p>
          <a:p>
            <a:pPr defTabSz="914400" eaLnBrk="1" hangingPunct="1"/>
            <a:r>
              <a:rPr lang="en-GB" sz="2400" dirty="0"/>
              <a:t>Provide descriptions / categorisations of how individuals behave </a:t>
            </a:r>
          </a:p>
          <a:p>
            <a:pPr defTabSz="914400" eaLnBrk="1" hangingPunct="1"/>
            <a:endParaRPr lang="en-GB" sz="800" dirty="0"/>
          </a:p>
          <a:p>
            <a:pPr defTabSz="914400" eaLnBrk="1" hangingPunct="1"/>
            <a:r>
              <a:rPr lang="en-GB" sz="2400" dirty="0"/>
              <a:t>Measure personality </a:t>
            </a:r>
          </a:p>
          <a:p>
            <a:pPr defTabSz="914400" eaLnBrk="1" hangingPunct="1"/>
            <a:endParaRPr lang="en-GB" sz="800" dirty="0"/>
          </a:p>
          <a:p>
            <a:pPr defTabSz="914400" eaLnBrk="1" hangingPunct="1"/>
            <a:r>
              <a:rPr lang="en-GB" sz="2400" dirty="0"/>
              <a:t>Understand personality development</a:t>
            </a:r>
          </a:p>
          <a:p>
            <a:pPr defTabSz="914400" eaLnBrk="1" hangingPunct="1"/>
            <a:endParaRPr lang="en-GB" sz="800" dirty="0"/>
          </a:p>
          <a:p>
            <a:pPr defTabSz="914400" eaLnBrk="1" hangingPunct="1"/>
            <a:r>
              <a:rPr lang="en-GB" sz="2400" dirty="0"/>
              <a:t>Heritability </a:t>
            </a:r>
            <a:r>
              <a:rPr lang="en-GB" sz="2400" dirty="0" err="1"/>
              <a:t>vs</a:t>
            </a:r>
            <a:r>
              <a:rPr lang="en-GB" sz="2400" dirty="0"/>
              <a:t> environment</a:t>
            </a:r>
          </a:p>
          <a:p>
            <a:pPr marL="0" indent="0" defTabSz="914400" eaLnBrk="1" hangingPunct="1">
              <a:buNone/>
            </a:pPr>
            <a:endParaRPr lang="en-GB" sz="800" dirty="0"/>
          </a:p>
          <a:p>
            <a:pPr defTabSz="914400" eaLnBrk="1" hangingPunct="1"/>
            <a:r>
              <a:rPr lang="en-GB" sz="2400" dirty="0"/>
              <a:t>Understand mental illness &amp; abnormal behaviour </a:t>
            </a:r>
          </a:p>
          <a:p>
            <a:pPr marL="0" indent="0" defTabSz="914400" eaLnBrk="1" hangingPunct="1">
              <a:buNone/>
            </a:pPr>
            <a:r>
              <a:rPr lang="en-GB" sz="2400" dirty="0"/>
              <a:t>     – facilitate behaviour change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5121"/>
          <p:cNvSpPr>
            <a:spLocks noGrp="1" noChangeArrowheads="1"/>
          </p:cNvSpPr>
          <p:nvPr>
            <p:ph type="title" idx="4294967295"/>
          </p:nvPr>
        </p:nvSpPr>
        <p:spPr>
          <a:xfrm>
            <a:off x="240481" y="188913"/>
            <a:ext cx="8435975" cy="1190625"/>
          </a:xfrm>
        </p:spPr>
        <p:txBody>
          <a:bodyPr/>
          <a:lstStyle/>
          <a:p>
            <a:pPr algn="ctr" defTabSz="914400" eaLnBrk="1" hangingPunct="1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do we think as Humans?</a:t>
            </a:r>
          </a:p>
        </p:txBody>
      </p:sp>
      <p:sp>
        <p:nvSpPr>
          <p:cNvPr id="5123" name="Text Placeholder 5122"/>
          <p:cNvSpPr>
            <a:spLocks noGrp="1" noChangeArrowheads="1"/>
          </p:cNvSpPr>
          <p:nvPr>
            <p:ph type="body" idx="4294967295"/>
          </p:nvPr>
        </p:nvSpPr>
        <p:spPr>
          <a:xfrm>
            <a:off x="481409" y="1412875"/>
            <a:ext cx="7546975" cy="1865126"/>
          </a:xfrm>
          <a:noFill/>
        </p:spPr>
        <p:txBody>
          <a:bodyPr wrap="square">
            <a:spAutoFit/>
          </a:bodyPr>
          <a:lstStyle/>
          <a:p>
            <a:pPr defTabSz="914400" eaLnBrk="1" hangingPunct="1"/>
            <a:r>
              <a:rPr lang="en-GB" dirty="0"/>
              <a:t>Implicit personality theories</a:t>
            </a:r>
          </a:p>
          <a:p>
            <a:pPr lvl="1"/>
            <a:r>
              <a:rPr lang="en-GB" sz="2600" dirty="0"/>
              <a:t>‘</a:t>
            </a:r>
            <a:r>
              <a:rPr lang="en-GB" sz="2600" dirty="0">
                <a:solidFill>
                  <a:schemeClr val="accent2"/>
                </a:solidFill>
              </a:rPr>
              <a:t>Intuitively based theories of human behaviour that we all construct to help us to understand both others and ourselves’ </a:t>
            </a:r>
            <a:r>
              <a:rPr lang="en-GB" sz="2000" dirty="0">
                <a:solidFill>
                  <a:srgbClr val="000000"/>
                </a:solidFill>
              </a:rPr>
              <a:t>(</a:t>
            </a:r>
            <a:r>
              <a:rPr lang="en-GB" sz="2000" dirty="0" err="1">
                <a:solidFill>
                  <a:srgbClr val="000000"/>
                </a:solidFill>
              </a:rPr>
              <a:t>Maltby</a:t>
            </a:r>
            <a:r>
              <a:rPr lang="en-GB" sz="2000" dirty="0">
                <a:solidFill>
                  <a:srgbClr val="000000"/>
                </a:solidFill>
              </a:rPr>
              <a:t> et al., 2013, p3).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87624" y="3645024"/>
            <a:ext cx="6840760" cy="646331"/>
            <a:chOff x="1043608" y="3645024"/>
            <a:chExt cx="6840760" cy="646331"/>
          </a:xfrm>
        </p:grpSpPr>
        <p:sp>
          <p:nvSpPr>
            <p:cNvPr id="4" name="TextBox 3"/>
            <p:cNvSpPr txBox="1"/>
            <p:nvPr/>
          </p:nvSpPr>
          <p:spPr>
            <a:xfrm>
              <a:off x="1043608" y="3789040"/>
              <a:ext cx="1656184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Observations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35896" y="3645024"/>
              <a:ext cx="1728192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Implicit </a:t>
              </a:r>
            </a:p>
            <a:p>
              <a:pPr algn="ctr"/>
              <a:r>
                <a:rPr lang="en-GB" dirty="0"/>
                <a:t>theories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72200" y="3645024"/>
              <a:ext cx="1512168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Behavioural prediction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2843808" y="4005064"/>
              <a:ext cx="72008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508104" y="4005064"/>
              <a:ext cx="72008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1" name="Text Placeholder 5122"/>
          <p:cNvSpPr txBox="1">
            <a:spLocks noChangeArrowheads="1"/>
          </p:cNvSpPr>
          <p:nvPr/>
        </p:nvSpPr>
        <p:spPr bwMode="auto">
          <a:xfrm>
            <a:off x="586525" y="4980972"/>
            <a:ext cx="75460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dirty="0"/>
              <a:t>The naïve psychologist…</a:t>
            </a:r>
          </a:p>
        </p:txBody>
      </p:sp>
      <p:pic>
        <p:nvPicPr>
          <p:cNvPr id="19458" name="Picture 2" descr="http://media5.picsearch.com/is?O0EX97QddMgDpUB9z_gBCi41D5x5et5FbglZQms0sP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991" y="4611897"/>
            <a:ext cx="2405361" cy="14093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5121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222151"/>
            <a:ext cx="8435975" cy="1190625"/>
          </a:xfrm>
        </p:spPr>
        <p:txBody>
          <a:bodyPr/>
          <a:lstStyle/>
          <a:p>
            <a:pPr algn="ctr" defTabSz="914400" eaLnBrk="1" hangingPunct="1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 this work? </a:t>
            </a:r>
          </a:p>
        </p:txBody>
      </p:sp>
      <p:sp>
        <p:nvSpPr>
          <p:cNvPr id="5" name="Text Placeholder 5122"/>
          <p:cNvSpPr txBox="1">
            <a:spLocks noChangeArrowheads="1"/>
          </p:cNvSpPr>
          <p:nvPr/>
        </p:nvSpPr>
        <p:spPr bwMode="auto">
          <a:xfrm>
            <a:off x="-36512" y="1609402"/>
            <a:ext cx="7546032" cy="196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Problems with implicit theories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GB" sz="2600" kern="0" dirty="0">
                <a:solidFill>
                  <a:schemeClr val="accent2"/>
                </a:solidFill>
                <a:latin typeface="+mn-lt"/>
              </a:rPr>
              <a:t>Evidence base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Casual, non-random observation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GB" sz="2600" kern="0" noProof="0" dirty="0">
                <a:solidFill>
                  <a:schemeClr val="accent2"/>
                </a:solidFill>
                <a:latin typeface="+mn-lt"/>
              </a:rPr>
              <a:t>Confirmatory bias</a:t>
            </a:r>
            <a:endParaRPr kumimoji="0" lang="en-GB" sz="26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420888"/>
            <a:ext cx="2948097" cy="2948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15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614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641350"/>
          </a:xfrm>
        </p:spPr>
        <p:txBody>
          <a:bodyPr/>
          <a:lstStyle/>
          <a:p>
            <a:pPr algn="ctr" defTabSz="914400" eaLnBrk="1" hangingPunct="1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Personality Defined</a:t>
            </a:r>
          </a:p>
        </p:txBody>
      </p:sp>
      <p:sp>
        <p:nvSpPr>
          <p:cNvPr id="6147" name="Text Placeholder 6146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52513"/>
            <a:ext cx="9144000" cy="1107996"/>
          </a:xfrm>
          <a:noFill/>
        </p:spPr>
        <p:txBody>
          <a:bodyPr wrap="square">
            <a:spAutoFit/>
          </a:bodyPr>
          <a:lstStyle/>
          <a:p>
            <a:pPr indent="0" algn="ctr" defTabSz="914400" eaLnBrk="1" hangingPunct="1">
              <a:buNone/>
            </a:pPr>
            <a:r>
              <a:rPr lang="en-GB" sz="2200" dirty="0"/>
              <a:t>‘…a </a:t>
            </a:r>
            <a:r>
              <a:rPr lang="en-GB" sz="2200" u="sng" dirty="0">
                <a:solidFill>
                  <a:srgbClr val="FF0000"/>
                </a:solidFill>
              </a:rPr>
              <a:t>dynamic</a:t>
            </a:r>
            <a:r>
              <a:rPr lang="en-GB" sz="2200" dirty="0"/>
              <a:t> organisation, inside the person, of </a:t>
            </a:r>
            <a:r>
              <a:rPr lang="en-GB" sz="2200" u="sng" dirty="0">
                <a:solidFill>
                  <a:srgbClr val="FF0000"/>
                </a:solidFill>
              </a:rPr>
              <a:t>psychophysical</a:t>
            </a:r>
            <a:r>
              <a:rPr lang="en-GB" sz="2200" dirty="0"/>
              <a:t> systems that create the person’s </a:t>
            </a:r>
            <a:r>
              <a:rPr lang="en-GB" sz="2200" u="sng" dirty="0">
                <a:solidFill>
                  <a:srgbClr val="FF0000"/>
                </a:solidFill>
              </a:rPr>
              <a:t>characteristic</a:t>
            </a:r>
            <a:r>
              <a:rPr lang="en-GB" sz="2200" dirty="0"/>
              <a:t> patterns of </a:t>
            </a:r>
            <a:r>
              <a:rPr lang="en-GB" sz="2200" u="sng" dirty="0">
                <a:solidFill>
                  <a:srgbClr val="FF0000"/>
                </a:solidFill>
              </a:rPr>
              <a:t>behaviour, thoughts and feelings</a:t>
            </a:r>
            <a:r>
              <a:rPr lang="en-GB" sz="2200" u="sng" dirty="0"/>
              <a:t>.</a:t>
            </a:r>
            <a:r>
              <a:rPr lang="en-GB" sz="2200" dirty="0"/>
              <a:t>’ (</a:t>
            </a:r>
            <a:r>
              <a:rPr lang="en-GB" sz="2200" dirty="0" err="1"/>
              <a:t>Allport</a:t>
            </a:r>
            <a:r>
              <a:rPr lang="en-GB" sz="2200" dirty="0"/>
              <a:t>, 1961, p.11)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203848" y="2636912"/>
            <a:ext cx="2448272" cy="3384376"/>
            <a:chOff x="2887832" y="2852935"/>
            <a:chExt cx="2448272" cy="3166612"/>
          </a:xfrm>
        </p:grpSpPr>
        <p:sp>
          <p:nvSpPr>
            <p:cNvPr id="4" name="TextBox 3"/>
            <p:cNvSpPr txBox="1"/>
            <p:nvPr/>
          </p:nvSpPr>
          <p:spPr>
            <a:xfrm>
              <a:off x="2887832" y="2852935"/>
              <a:ext cx="2448272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Continual adjustment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887832" y="3785362"/>
              <a:ext cx="2448272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Mind and body interaction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87832" y="4717789"/>
              <a:ext cx="2448272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Stability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87832" y="5373216"/>
              <a:ext cx="2448272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Centrality of influence</a:t>
              </a:r>
            </a:p>
          </p:txBody>
        </p:sp>
      </p:grpSp>
      <p:sp>
        <p:nvSpPr>
          <p:cNvPr id="2" name="Down Arrow 1"/>
          <p:cNvSpPr/>
          <p:nvPr/>
        </p:nvSpPr>
        <p:spPr bwMode="auto">
          <a:xfrm>
            <a:off x="3600836" y="3327690"/>
            <a:ext cx="484632" cy="30340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3661176" y="5065550"/>
            <a:ext cx="484632" cy="25745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3649549" y="4324239"/>
            <a:ext cx="484632" cy="25745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 rot="10800000">
            <a:off x="4802227" y="3339961"/>
            <a:ext cx="484632" cy="30340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 rot="10800000">
            <a:off x="4835493" y="4336510"/>
            <a:ext cx="484632" cy="30340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4867519" y="5032611"/>
            <a:ext cx="484632" cy="30340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Curved Left Arrow 13"/>
          <p:cNvSpPr/>
          <p:nvPr/>
        </p:nvSpPr>
        <p:spPr bwMode="auto">
          <a:xfrm rot="10800000" flipH="1">
            <a:off x="5666462" y="2636912"/>
            <a:ext cx="1326827" cy="3199495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Curved Left Arrow 22"/>
          <p:cNvSpPr/>
          <p:nvPr/>
        </p:nvSpPr>
        <p:spPr bwMode="auto">
          <a:xfrm flipH="1">
            <a:off x="1971328" y="2855980"/>
            <a:ext cx="1232520" cy="3165307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77891" y="6167700"/>
            <a:ext cx="4341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/>
                </a:solidFill>
              </a:rPr>
              <a:t>NB arrows to illustrate dynamism of model only- no directionality should be inferred!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  <p:bldP spid="2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4" grpId="0" animBg="1"/>
      <p:bldP spid="23" grpId="0" animBg="1"/>
      <p:bldP spid="3" grpId="0"/>
    </p:bldLst>
  </p:timing>
</p:sld>
</file>

<file path=ppt/theme/theme1.xml><?xml version="1.0" encoding="utf-8"?>
<a:theme xmlns:a="http://schemas.openxmlformats.org/drawingml/2006/main" name="template_Uni of Warwick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template_uni_of_warwick.pptx.potx</Template>
  <TotalTime>11824</TotalTime>
  <Words>3734</Words>
  <Application>Microsoft Macintosh PowerPoint</Application>
  <PresentationFormat>On-screen Show (4:3)</PresentationFormat>
  <Paragraphs>710</Paragraphs>
  <Slides>47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SimSun</vt:lpstr>
      <vt:lpstr>SimSun</vt:lpstr>
      <vt:lpstr>Apple Chancery</vt:lpstr>
      <vt:lpstr>Arial</vt:lpstr>
      <vt:lpstr>Avenir Next</vt:lpstr>
      <vt:lpstr>Avenir Next Medium</vt:lpstr>
      <vt:lpstr>Calibri</vt:lpstr>
      <vt:lpstr>Comic Sans MS</vt:lpstr>
      <vt:lpstr>Copperplate Gothic Light</vt:lpstr>
      <vt:lpstr>Mangal</vt:lpstr>
      <vt:lpstr>Times New Roman</vt:lpstr>
      <vt:lpstr>Wingdings</vt:lpstr>
      <vt:lpstr>template_Uni of Warwick</vt:lpstr>
      <vt:lpstr>1_Custom Design</vt:lpstr>
      <vt:lpstr>Custom Design</vt:lpstr>
      <vt:lpstr>PowerPoint Presentation</vt:lpstr>
      <vt:lpstr>Aims &amp; Objectives</vt:lpstr>
      <vt:lpstr>Aims &amp; Objectives</vt:lpstr>
      <vt:lpstr>What are Individual Differences?</vt:lpstr>
      <vt:lpstr>WHO ARE YOU?</vt:lpstr>
      <vt:lpstr>Why study Personality?</vt:lpstr>
      <vt:lpstr>What do we think as Humans?</vt:lpstr>
      <vt:lpstr>Does this work? </vt:lpstr>
      <vt:lpstr>Personality Defined</vt:lpstr>
      <vt:lpstr>Approaches to studying Personality</vt:lpstr>
      <vt:lpstr>Approaches to studying Personality</vt:lpstr>
      <vt:lpstr>Comparison of  Idiographic and Nomothetic Approaches</vt:lpstr>
      <vt:lpstr>Comparison of  Idiographic and Nomothetic Approaches</vt:lpstr>
      <vt:lpstr>Comparison of  Idiographic and Nomothetic Approaches</vt:lpstr>
      <vt:lpstr>Defining Personality Traits</vt:lpstr>
      <vt:lpstr>Defining Personality Traits</vt:lpstr>
      <vt:lpstr>History of the Trait Approach </vt:lpstr>
      <vt:lpstr>The Structure of Personality  (Allport, 1961)</vt:lpstr>
      <vt:lpstr>Distinguishing Trait Types (Cattell, 1965)</vt:lpstr>
      <vt:lpstr>Using Cattell’s Trait Distinctions</vt:lpstr>
      <vt:lpstr>16 Major Source Factors  16PF Questionnaire (Cattell, Eber &amp; Tatsuoka, 1970) </vt:lpstr>
      <vt:lpstr>16 Major Source Factors (Continued)</vt:lpstr>
      <vt:lpstr>Three Factor Model</vt:lpstr>
      <vt:lpstr>PowerPoint Presentation</vt:lpstr>
      <vt:lpstr>Extraversion Traits</vt:lpstr>
      <vt:lpstr>Neuroticism Traits</vt:lpstr>
      <vt:lpstr>Psychoticism Traits</vt:lpstr>
      <vt:lpstr>Evidence for the Five-Factor Model </vt:lpstr>
      <vt:lpstr>Subordinate Traits  (or constituent facets) of the Big Five </vt:lpstr>
      <vt:lpstr>PowerPoint Presentation</vt:lpstr>
      <vt:lpstr>Freud’s Structure of Human Personality </vt:lpstr>
      <vt:lpstr>PowerPoint Presentation</vt:lpstr>
      <vt:lpstr>Freud’s Theory of Psychosexual Development </vt:lpstr>
      <vt:lpstr>PowerPoint Presentation</vt:lpstr>
      <vt:lpstr> Defence Mechanisms </vt:lpstr>
      <vt:lpstr>Adler’s Individual Psychology- An Overview</vt:lpstr>
      <vt:lpstr>Development of Personality Types</vt:lpstr>
      <vt:lpstr>Effects of Birth Order</vt:lpstr>
      <vt:lpstr>Adlerian Personality Types </vt:lpstr>
      <vt:lpstr>PowerPoint Presentation</vt:lpstr>
      <vt:lpstr>Social Learning Theory (Bandura, 1978/1989)</vt:lpstr>
      <vt:lpstr>Personality Development  &amp; Social Learning Theory</vt:lpstr>
      <vt:lpstr>Reading</vt:lpstr>
      <vt:lpstr>Further Reading (Trait Theory)</vt:lpstr>
      <vt:lpstr>Further Reading  (Freud/Neofreudian Theory)</vt:lpstr>
      <vt:lpstr>Further Reading  (Learning &amp; Humanistic Approaches)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Personality Theory in Context</dc:title>
  <dc:creator>JohnM</dc:creator>
  <cp:lastModifiedBy>Blagrove, Elisabeth</cp:lastModifiedBy>
  <cp:revision>267</cp:revision>
  <cp:lastPrinted>2012-01-09T10:22:55Z</cp:lastPrinted>
  <dcterms:created xsi:type="dcterms:W3CDTF">2006-06-15T11:47:10Z</dcterms:created>
  <dcterms:modified xsi:type="dcterms:W3CDTF">2019-07-25T11:50:03Z</dcterms:modified>
</cp:coreProperties>
</file>